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0502" y="2694245"/>
            <a:ext cx="12823094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736" y="-561362"/>
            <a:ext cx="19458626" cy="33927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91574" y="2806197"/>
            <a:ext cx="16914495" cy="7368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4.jpg"/><Relationship Id="rId6" Type="http://schemas.openxmlformats.org/officeDocument/2006/relationships/hyperlink" Target="mailto:daniel@mrdbourke.com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://www.github.com/mrdbourke/pytorch-deep-learning" TargetMode="External"/><Relationship Id="rId4" Type="http://schemas.openxmlformats.org/officeDocument/2006/relationships/image" Target="../media/image58.png"/><Relationship Id="rId5" Type="http://schemas.openxmlformats.org/officeDocument/2006/relationships/hyperlink" Target="http://www.github.com/mrdbourke/pytorch-deep-learning/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rixmultiplication.xyz/" TargetMode="Externa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61.jpg"/><Relationship Id="rId7" Type="http://schemas.openxmlformats.org/officeDocument/2006/relationships/image" Target="../media/image62.png"/><Relationship Id="rId8" Type="http://schemas.openxmlformats.org/officeDocument/2006/relationships/image" Target="../media/image63.jpg"/><Relationship Id="rId9" Type="http://schemas.openxmlformats.org/officeDocument/2006/relationships/image" Target="../media/image64.png"/><Relationship Id="rId10" Type="http://schemas.openxmlformats.org/officeDocument/2006/relationships/image" Target="../media/image65.jpg"/><Relationship Id="rId11" Type="http://schemas.openxmlformats.org/officeDocument/2006/relationships/image" Target="../media/image66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67.png"/><Relationship Id="rId7" Type="http://schemas.openxmlformats.org/officeDocument/2006/relationships/image" Target="../media/image27.png"/><Relationship Id="rId8" Type="http://schemas.openxmlformats.org/officeDocument/2006/relationships/image" Target="../media/image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6" y="4735912"/>
            <a:ext cx="10853420" cy="14833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50" spc="155" b="1">
                <a:latin typeface="Arial"/>
                <a:cs typeface="Arial"/>
              </a:rPr>
              <a:t>Deep</a:t>
            </a:r>
            <a:r>
              <a:rPr dirty="0" sz="9550" spc="-1025" b="1">
                <a:latin typeface="Arial"/>
                <a:cs typeface="Arial"/>
              </a:rPr>
              <a:t> </a:t>
            </a:r>
            <a:r>
              <a:rPr dirty="0" sz="9550" spc="-270" b="1">
                <a:latin typeface="Arial"/>
                <a:cs typeface="Arial"/>
              </a:rPr>
              <a:t>Learning</a:t>
            </a:r>
            <a:r>
              <a:rPr dirty="0" sz="9550" spc="-1025" b="1">
                <a:latin typeface="Arial"/>
                <a:cs typeface="Arial"/>
              </a:rPr>
              <a:t> </a:t>
            </a:r>
            <a:r>
              <a:rPr dirty="0" sz="9550" spc="70" b="1">
                <a:latin typeface="Arial"/>
                <a:cs typeface="Arial"/>
              </a:rPr>
              <a:t>with</a:t>
            </a:r>
            <a:endParaRPr sz="955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2089799" y="4432087"/>
            <a:ext cx="7366000" cy="2240280"/>
            <a:chOff x="12089799" y="4432087"/>
            <a:chExt cx="7366000" cy="2240280"/>
          </a:xfrm>
        </p:grpSpPr>
        <p:sp>
          <p:nvSpPr>
            <p:cNvPr id="4" name="object 4" descr=""/>
            <p:cNvSpPr/>
            <p:nvPr/>
          </p:nvSpPr>
          <p:spPr>
            <a:xfrm>
              <a:off x="12089799" y="4432087"/>
              <a:ext cx="7366000" cy="2240280"/>
            </a:xfrm>
            <a:custGeom>
              <a:avLst/>
              <a:gdLst/>
              <a:ahLst/>
              <a:cxnLst/>
              <a:rect l="l" t="t" r="r" b="b"/>
              <a:pathLst>
                <a:path w="7366000" h="2240279">
                  <a:moveTo>
                    <a:pt x="6999849" y="0"/>
                  </a:moveTo>
                  <a:lnTo>
                    <a:pt x="365653" y="0"/>
                  </a:lnTo>
                  <a:lnTo>
                    <a:pt x="292888" y="279"/>
                  </a:lnTo>
                  <a:lnTo>
                    <a:pt x="234208" y="2239"/>
                  </a:lnTo>
                  <a:lnTo>
                    <a:pt x="187601" y="7559"/>
                  </a:lnTo>
                  <a:lnTo>
                    <a:pt x="107315" y="39520"/>
                  </a:lnTo>
                  <a:lnTo>
                    <a:pt x="69728" y="69728"/>
                  </a:lnTo>
                  <a:lnTo>
                    <a:pt x="39519" y="107314"/>
                  </a:lnTo>
                  <a:lnTo>
                    <a:pt x="17915" y="151052"/>
                  </a:lnTo>
                  <a:lnTo>
                    <a:pt x="2239" y="234211"/>
                  </a:lnTo>
                  <a:lnTo>
                    <a:pt x="279" y="292892"/>
                  </a:lnTo>
                  <a:lnTo>
                    <a:pt x="0" y="365656"/>
                  </a:lnTo>
                  <a:lnTo>
                    <a:pt x="0" y="1874375"/>
                  </a:lnTo>
                  <a:lnTo>
                    <a:pt x="279" y="1947139"/>
                  </a:lnTo>
                  <a:lnTo>
                    <a:pt x="2239" y="2005819"/>
                  </a:lnTo>
                  <a:lnTo>
                    <a:pt x="7558" y="2052428"/>
                  </a:lnTo>
                  <a:lnTo>
                    <a:pt x="39519" y="2132716"/>
                  </a:lnTo>
                  <a:lnTo>
                    <a:pt x="69728" y="2170303"/>
                  </a:lnTo>
                  <a:lnTo>
                    <a:pt x="107315" y="2200511"/>
                  </a:lnTo>
                  <a:lnTo>
                    <a:pt x="151052" y="2222113"/>
                  </a:lnTo>
                  <a:lnTo>
                    <a:pt x="234208" y="2237792"/>
                  </a:lnTo>
                  <a:lnTo>
                    <a:pt x="292888" y="2239752"/>
                  </a:lnTo>
                  <a:lnTo>
                    <a:pt x="365653" y="2240032"/>
                  </a:lnTo>
                  <a:lnTo>
                    <a:pt x="6999849" y="2240032"/>
                  </a:lnTo>
                  <a:lnTo>
                    <a:pt x="7072614" y="2239752"/>
                  </a:lnTo>
                  <a:lnTo>
                    <a:pt x="7131294" y="2237792"/>
                  </a:lnTo>
                  <a:lnTo>
                    <a:pt x="7177902" y="2232472"/>
                  </a:lnTo>
                  <a:lnTo>
                    <a:pt x="7258192" y="2200511"/>
                  </a:lnTo>
                  <a:lnTo>
                    <a:pt x="7295779" y="2170303"/>
                  </a:lnTo>
                  <a:lnTo>
                    <a:pt x="7325985" y="2132716"/>
                  </a:lnTo>
                  <a:lnTo>
                    <a:pt x="7347587" y="2088978"/>
                  </a:lnTo>
                  <a:lnTo>
                    <a:pt x="7363264" y="2005819"/>
                  </a:lnTo>
                  <a:lnTo>
                    <a:pt x="7365223" y="1947139"/>
                  </a:lnTo>
                  <a:lnTo>
                    <a:pt x="7365503" y="1874375"/>
                  </a:lnTo>
                  <a:lnTo>
                    <a:pt x="7365503" y="365656"/>
                  </a:lnTo>
                  <a:lnTo>
                    <a:pt x="7365223" y="292892"/>
                  </a:lnTo>
                  <a:lnTo>
                    <a:pt x="7363264" y="234211"/>
                  </a:lnTo>
                  <a:lnTo>
                    <a:pt x="7357945" y="187602"/>
                  </a:lnTo>
                  <a:lnTo>
                    <a:pt x="7325985" y="107314"/>
                  </a:lnTo>
                  <a:lnTo>
                    <a:pt x="7295779" y="69728"/>
                  </a:lnTo>
                  <a:lnTo>
                    <a:pt x="7258192" y="39520"/>
                  </a:lnTo>
                  <a:lnTo>
                    <a:pt x="7214450" y="17918"/>
                  </a:lnTo>
                  <a:lnTo>
                    <a:pt x="7131294" y="2239"/>
                  </a:lnTo>
                  <a:lnTo>
                    <a:pt x="7072614" y="279"/>
                  </a:lnTo>
                  <a:lnTo>
                    <a:pt x="69998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597" y="4779465"/>
              <a:ext cx="7087656" cy="1749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36168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14"/>
              </a:spcBef>
            </a:pPr>
            <a:r>
              <a:rPr dirty="0" sz="8800" spc="370"/>
              <a:t>What</a:t>
            </a:r>
            <a:r>
              <a:rPr dirty="0" sz="8800" spc="-915"/>
              <a:t> </a:t>
            </a:r>
            <a:r>
              <a:rPr dirty="0" sz="8800" spc="315"/>
              <a:t>deep</a:t>
            </a:r>
            <a:r>
              <a:rPr dirty="0" sz="8800" spc="-910"/>
              <a:t> </a:t>
            </a:r>
            <a:r>
              <a:rPr dirty="0" sz="8800" spc="114"/>
              <a:t>learning</a:t>
            </a:r>
            <a:r>
              <a:rPr dirty="0" sz="8800" spc="-910"/>
              <a:t> </a:t>
            </a:r>
            <a:r>
              <a:rPr dirty="0" sz="8800" spc="-130"/>
              <a:t>is</a:t>
            </a:r>
            <a:r>
              <a:rPr dirty="0" sz="8800" spc="-910"/>
              <a:t> </a:t>
            </a:r>
            <a:r>
              <a:rPr dirty="0" sz="8800" spc="434"/>
              <a:t>good</a:t>
            </a:r>
            <a:r>
              <a:rPr dirty="0" sz="8800" spc="-910"/>
              <a:t> </a:t>
            </a:r>
            <a:r>
              <a:rPr dirty="0" sz="8800" spc="415"/>
              <a:t>for</a:t>
            </a:r>
            <a:endParaRPr sz="8800"/>
          </a:p>
        </p:txBody>
      </p:sp>
      <p:sp>
        <p:nvSpPr>
          <p:cNvPr id="3" name="object 3" descr=""/>
          <p:cNvSpPr txBox="1"/>
          <p:nvPr/>
        </p:nvSpPr>
        <p:spPr>
          <a:xfrm>
            <a:off x="1023917" y="2866528"/>
            <a:ext cx="17600295" cy="618871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514984" marR="759460" indent="-502920">
              <a:lnSpc>
                <a:spcPts val="5860"/>
              </a:lnSpc>
              <a:spcBef>
                <a:spcPts val="355"/>
              </a:spcBef>
              <a:buClr>
                <a:srgbClr val="FFFFFF"/>
              </a:buClr>
              <a:buSzPct val="122222"/>
              <a:buFont typeface="Arial"/>
              <a:buChar char="•"/>
              <a:tabLst>
                <a:tab pos="515620" algn="l"/>
              </a:tabLst>
            </a:pPr>
            <a:r>
              <a:rPr dirty="0" sz="4950" spc="-55" b="1">
                <a:solidFill>
                  <a:srgbClr val="18E7CF"/>
                </a:solidFill>
                <a:latin typeface="Arial"/>
                <a:cs typeface="Arial"/>
              </a:rPr>
              <a:t>Problems</a:t>
            </a:r>
            <a:r>
              <a:rPr dirty="0" sz="4950" spc="-32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145" b="1">
                <a:solidFill>
                  <a:srgbClr val="18E7CF"/>
                </a:solidFill>
                <a:latin typeface="Arial"/>
                <a:cs typeface="Arial"/>
              </a:rPr>
              <a:t>with</a:t>
            </a:r>
            <a:r>
              <a:rPr dirty="0" sz="4950" spc="-32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-35" b="1">
                <a:solidFill>
                  <a:srgbClr val="18E7CF"/>
                </a:solidFill>
                <a:latin typeface="Arial"/>
                <a:cs typeface="Arial"/>
              </a:rPr>
              <a:t>long</a:t>
            </a:r>
            <a:r>
              <a:rPr dirty="0" sz="49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-100" b="1">
                <a:solidFill>
                  <a:srgbClr val="18E7CF"/>
                </a:solidFill>
                <a:latin typeface="Arial"/>
                <a:cs typeface="Arial"/>
              </a:rPr>
              <a:t>lists</a:t>
            </a:r>
            <a:r>
              <a:rPr dirty="0" sz="4950" spc="-32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175" b="1">
                <a:solidFill>
                  <a:srgbClr val="18E7CF"/>
                </a:solidFill>
                <a:latin typeface="Arial"/>
                <a:cs typeface="Arial"/>
              </a:rPr>
              <a:t>of</a:t>
            </a:r>
            <a:r>
              <a:rPr dirty="0" sz="49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-90" b="1">
                <a:solidFill>
                  <a:srgbClr val="18E7CF"/>
                </a:solidFill>
                <a:latin typeface="Arial"/>
                <a:cs typeface="Arial"/>
              </a:rPr>
              <a:t>rules</a:t>
            </a:r>
            <a:r>
              <a:rPr dirty="0" sz="4950" spc="-9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950" spc="145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49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9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40">
                <a:solidFill>
                  <a:srgbClr val="FFFFFF"/>
                </a:solidFill>
                <a:latin typeface="Arial"/>
                <a:cs typeface="Arial"/>
              </a:rPr>
              <a:t>traditional </a:t>
            </a:r>
            <a:r>
              <a:rPr dirty="0" sz="4950" spc="125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dirty="0" sz="495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20">
                <a:solidFill>
                  <a:srgbClr val="FFFFFF"/>
                </a:solidFill>
                <a:latin typeface="Arial"/>
                <a:cs typeface="Arial"/>
              </a:rPr>
              <a:t>fails,</a:t>
            </a:r>
            <a:r>
              <a:rPr dirty="0" sz="4950" spc="-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8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495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35">
                <a:solidFill>
                  <a:srgbClr val="FFFFFF"/>
                </a:solidFill>
                <a:latin typeface="Arial"/>
                <a:cs typeface="Arial"/>
              </a:rPr>
              <a:t>learning/deep</a:t>
            </a:r>
            <a:r>
              <a:rPr dirty="0" sz="4950" spc="-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6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95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75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dirty="0" sz="4950" spc="-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20">
                <a:solidFill>
                  <a:srgbClr val="FFFFFF"/>
                </a:solidFill>
                <a:latin typeface="Arial"/>
                <a:cs typeface="Arial"/>
              </a:rPr>
              <a:t>help.</a:t>
            </a:r>
            <a:endParaRPr sz="4950">
              <a:latin typeface="Arial"/>
              <a:cs typeface="Arial"/>
            </a:endParaRPr>
          </a:p>
          <a:p>
            <a:pPr marL="514984" marR="703580" indent="-502920">
              <a:lnSpc>
                <a:spcPts val="5860"/>
              </a:lnSpc>
              <a:spcBef>
                <a:spcPts val="3715"/>
              </a:spcBef>
              <a:buClr>
                <a:srgbClr val="FFFFFF"/>
              </a:buClr>
              <a:buSzPct val="122222"/>
              <a:buFont typeface="Arial"/>
              <a:buChar char="•"/>
              <a:tabLst>
                <a:tab pos="515620" algn="l"/>
              </a:tabLst>
            </a:pPr>
            <a:r>
              <a:rPr dirty="0" sz="4950" spc="-30" b="1">
                <a:solidFill>
                  <a:srgbClr val="18E7CF"/>
                </a:solidFill>
                <a:latin typeface="Arial"/>
                <a:cs typeface="Arial"/>
              </a:rPr>
              <a:t>Continually</a:t>
            </a:r>
            <a:r>
              <a:rPr dirty="0" sz="4950" spc="-26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-35" b="1">
                <a:solidFill>
                  <a:srgbClr val="18E7CF"/>
                </a:solidFill>
                <a:latin typeface="Arial"/>
                <a:cs typeface="Arial"/>
              </a:rPr>
              <a:t>changing</a:t>
            </a:r>
            <a:r>
              <a:rPr dirty="0" sz="4950" spc="-254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b="1">
                <a:solidFill>
                  <a:srgbClr val="18E7CF"/>
                </a:solidFill>
                <a:latin typeface="Arial"/>
                <a:cs typeface="Arial"/>
              </a:rPr>
              <a:t>environments</a:t>
            </a:r>
            <a:r>
              <a:rPr dirty="0" sz="495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950" spc="14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495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6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95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5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4950" spc="200">
                <a:solidFill>
                  <a:srgbClr val="FFFFFF"/>
                </a:solidFill>
                <a:latin typeface="Arial"/>
                <a:cs typeface="Arial"/>
              </a:rPr>
              <a:t>adapt</a:t>
            </a:r>
            <a:r>
              <a:rPr dirty="0" sz="4950" spc="-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>
                <a:solidFill>
                  <a:srgbClr val="FFFFFF"/>
                </a:solidFill>
                <a:latin typeface="Arial"/>
                <a:cs typeface="Arial"/>
              </a:rPr>
              <a:t>(‘learn’)</a:t>
            </a:r>
            <a:r>
              <a:rPr dirty="0" sz="4950" spc="-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38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950" spc="-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6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495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10">
                <a:solidFill>
                  <a:srgbClr val="FFFFFF"/>
                </a:solidFill>
                <a:latin typeface="Arial"/>
                <a:cs typeface="Arial"/>
              </a:rPr>
              <a:t>scenarios.</a:t>
            </a:r>
            <a:endParaRPr sz="4950">
              <a:latin typeface="Arial"/>
              <a:cs typeface="Arial"/>
            </a:endParaRPr>
          </a:p>
          <a:p>
            <a:pPr algn="just" marL="514984" marR="5080" indent="-502920">
              <a:lnSpc>
                <a:spcPts val="5860"/>
              </a:lnSpc>
              <a:spcBef>
                <a:spcPts val="3635"/>
              </a:spcBef>
              <a:buClr>
                <a:srgbClr val="FFFFFF"/>
              </a:buClr>
              <a:buSzPct val="122222"/>
              <a:buFont typeface="Arial"/>
              <a:buChar char="•"/>
              <a:tabLst>
                <a:tab pos="515620" algn="l"/>
              </a:tabLst>
            </a:pPr>
            <a:r>
              <a:rPr dirty="0" sz="4950" spc="-40" b="1">
                <a:solidFill>
                  <a:srgbClr val="18E7CF"/>
                </a:solidFill>
                <a:latin typeface="Arial"/>
                <a:cs typeface="Arial"/>
              </a:rPr>
              <a:t>Discovering</a:t>
            </a:r>
            <a:r>
              <a:rPr dirty="0" sz="4950" spc="-24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-95" b="1">
                <a:solidFill>
                  <a:srgbClr val="18E7CF"/>
                </a:solidFill>
                <a:latin typeface="Arial"/>
                <a:cs typeface="Arial"/>
              </a:rPr>
              <a:t>insights</a:t>
            </a:r>
            <a:r>
              <a:rPr dirty="0" sz="4950" spc="-23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b="1">
                <a:solidFill>
                  <a:srgbClr val="18E7CF"/>
                </a:solidFill>
                <a:latin typeface="Arial"/>
                <a:cs typeface="Arial"/>
              </a:rPr>
              <a:t>within</a:t>
            </a:r>
            <a:r>
              <a:rPr dirty="0" sz="4950" spc="-23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b="1">
                <a:solidFill>
                  <a:srgbClr val="18E7CF"/>
                </a:solidFill>
                <a:latin typeface="Arial"/>
                <a:cs typeface="Arial"/>
              </a:rPr>
              <a:t>large</a:t>
            </a:r>
            <a:r>
              <a:rPr dirty="0" sz="4950" spc="-24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-10" b="1">
                <a:solidFill>
                  <a:srgbClr val="18E7CF"/>
                </a:solidFill>
                <a:latin typeface="Arial"/>
                <a:cs typeface="Arial"/>
              </a:rPr>
              <a:t>collections</a:t>
            </a:r>
            <a:r>
              <a:rPr dirty="0" sz="4950" spc="-23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175" b="1">
                <a:solidFill>
                  <a:srgbClr val="18E7CF"/>
                </a:solidFill>
                <a:latin typeface="Arial"/>
                <a:cs typeface="Arial"/>
              </a:rPr>
              <a:t>of</a:t>
            </a:r>
            <a:r>
              <a:rPr dirty="0" sz="4950" spc="-23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950" spc="110" b="1">
                <a:solidFill>
                  <a:srgbClr val="18E7CF"/>
                </a:solidFill>
                <a:latin typeface="Arial"/>
                <a:cs typeface="Arial"/>
              </a:rPr>
              <a:t>data</a:t>
            </a:r>
            <a:r>
              <a:rPr dirty="0" sz="4950" spc="11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950" spc="-25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4950" spc="85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495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70">
                <a:solidFill>
                  <a:srgbClr val="FFFFFF"/>
                </a:solidFill>
                <a:latin typeface="Arial"/>
                <a:cs typeface="Arial"/>
              </a:rPr>
              <a:t>imagine</a:t>
            </a:r>
            <a:r>
              <a:rPr dirty="0" sz="495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25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dirty="0" sz="495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38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95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50">
                <a:solidFill>
                  <a:srgbClr val="FFFFFF"/>
                </a:solidFill>
                <a:latin typeface="Arial"/>
                <a:cs typeface="Arial"/>
              </a:rPr>
              <a:t>hand-</a:t>
            </a:r>
            <a:r>
              <a:rPr dirty="0" sz="4950" spc="229">
                <a:solidFill>
                  <a:srgbClr val="FFFFFF"/>
                </a:solidFill>
                <a:latin typeface="Arial"/>
                <a:cs typeface="Arial"/>
              </a:rPr>
              <a:t>craft</a:t>
            </a:r>
            <a:r>
              <a:rPr dirty="0" sz="495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r>
              <a:rPr dirty="0" sz="495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6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495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25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495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630">
                <a:solidFill>
                  <a:srgbClr val="FFFFFF"/>
                </a:solidFill>
                <a:latin typeface="Arial"/>
                <a:cs typeface="Arial"/>
              </a:rPr>
              <a:t>101</a:t>
            </a:r>
            <a:r>
              <a:rPr dirty="0" sz="4950" spc="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45">
                <a:solidFill>
                  <a:srgbClr val="FFFFFF"/>
                </a:solidFill>
                <a:latin typeface="Arial"/>
                <a:cs typeface="Arial"/>
              </a:rPr>
              <a:t>diSerent </a:t>
            </a:r>
            <a:r>
              <a:rPr dirty="0" sz="4950">
                <a:solidFill>
                  <a:srgbClr val="FFFFFF"/>
                </a:solidFill>
                <a:latin typeface="Arial"/>
                <a:cs typeface="Arial"/>
              </a:rPr>
              <a:t>kinds</a:t>
            </a:r>
            <a:r>
              <a:rPr dirty="0" sz="495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30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9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80">
                <a:solidFill>
                  <a:srgbClr val="FFFFFF"/>
                </a:solidFill>
                <a:latin typeface="Arial"/>
                <a:cs typeface="Arial"/>
              </a:rPr>
              <a:t>food</a:t>
            </a:r>
            <a:r>
              <a:rPr dirty="0" sz="49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3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dirty="0" sz="49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10">
                <a:solidFill>
                  <a:srgbClr val="FFFFFF"/>
                </a:solidFill>
                <a:latin typeface="Arial"/>
                <a:cs typeface="Arial"/>
              </a:rPr>
              <a:t>like?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9087" y="544995"/>
            <a:ext cx="3141265" cy="15706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018" y="595523"/>
            <a:ext cx="15646400" cy="12249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355"/>
              <a:t>What</a:t>
            </a:r>
            <a:r>
              <a:rPr dirty="0" spc="-810"/>
              <a:t> </a:t>
            </a:r>
            <a:r>
              <a:rPr dirty="0" spc="280"/>
              <a:t>deep</a:t>
            </a:r>
            <a:r>
              <a:rPr dirty="0" spc="-805"/>
              <a:t> </a:t>
            </a:r>
            <a:r>
              <a:rPr dirty="0" spc="100"/>
              <a:t>learning</a:t>
            </a:r>
            <a:r>
              <a:rPr dirty="0" spc="-805"/>
              <a:t> </a:t>
            </a:r>
            <a:r>
              <a:rPr dirty="0" spc="-114"/>
              <a:t>is</a:t>
            </a:r>
            <a:r>
              <a:rPr dirty="0" spc="-805"/>
              <a:t> </a:t>
            </a:r>
            <a:r>
              <a:rPr dirty="0" spc="459"/>
              <a:t>not</a:t>
            </a:r>
            <a:r>
              <a:rPr dirty="0" spc="-805"/>
              <a:t> </a:t>
            </a:r>
            <a:r>
              <a:rPr dirty="0" spc="390"/>
              <a:t>good</a:t>
            </a:r>
            <a:r>
              <a:rPr dirty="0" spc="-810"/>
              <a:t> </a:t>
            </a:r>
            <a:r>
              <a:rPr dirty="0" spc="365"/>
              <a:t>for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9087" y="544995"/>
            <a:ext cx="3141265" cy="157063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 rot="21180000">
            <a:off x="9611116" y="232064"/>
            <a:ext cx="3150100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05"/>
              </a:lnSpc>
            </a:pP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(typically)</a:t>
            </a:r>
            <a:endParaRPr sz="4950">
              <a:latin typeface="Bradley Hand"/>
              <a:cs typeface="Bradley Han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23917" y="2410270"/>
            <a:ext cx="17706975" cy="8001634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485140" marR="5080" indent="-472440">
              <a:lnSpc>
                <a:spcPts val="5490"/>
              </a:lnSpc>
              <a:spcBef>
                <a:spcPts val="355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485140" algn="l"/>
              </a:tabLst>
            </a:pPr>
            <a:r>
              <a:rPr dirty="0" sz="4650" spc="90" b="1">
                <a:solidFill>
                  <a:srgbClr val="18E7CF"/>
                </a:solidFill>
                <a:latin typeface="Arial"/>
                <a:cs typeface="Arial"/>
              </a:rPr>
              <a:t>When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-55" b="1">
                <a:solidFill>
                  <a:srgbClr val="18E7CF"/>
                </a:solidFill>
                <a:latin typeface="Arial"/>
                <a:cs typeface="Arial"/>
              </a:rPr>
              <a:t>you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80" b="1">
                <a:solidFill>
                  <a:srgbClr val="18E7CF"/>
                </a:solidFill>
                <a:latin typeface="Arial"/>
                <a:cs typeface="Arial"/>
              </a:rPr>
              <a:t>need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b="1">
                <a:solidFill>
                  <a:srgbClr val="18E7CF"/>
                </a:solidFill>
                <a:latin typeface="Arial"/>
                <a:cs typeface="Arial"/>
              </a:rPr>
              <a:t>explainability</a:t>
            </a:r>
            <a:r>
              <a:rPr dirty="0" sz="465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650" spc="23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7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80">
                <a:solidFill>
                  <a:srgbClr val="FFFFFF"/>
                </a:solidFill>
                <a:latin typeface="Arial"/>
                <a:cs typeface="Arial"/>
              </a:rPr>
              <a:t>learned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55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-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65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dirty="0" sz="4650" spc="6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6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6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46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46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25">
                <a:solidFill>
                  <a:srgbClr val="FFFFFF"/>
                </a:solidFill>
                <a:latin typeface="Arial"/>
                <a:cs typeface="Arial"/>
              </a:rPr>
              <a:t>typically</a:t>
            </a:r>
            <a:r>
              <a:rPr dirty="0" sz="46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40">
                <a:solidFill>
                  <a:srgbClr val="FFFFFF"/>
                </a:solidFill>
                <a:latin typeface="Arial"/>
                <a:cs typeface="Arial"/>
              </a:rPr>
              <a:t>uninterpretable</a:t>
            </a:r>
            <a:r>
              <a:rPr dirty="0" sz="46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55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46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-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6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-10">
                <a:solidFill>
                  <a:srgbClr val="FFFFFF"/>
                </a:solidFill>
                <a:latin typeface="Arial"/>
                <a:cs typeface="Arial"/>
              </a:rPr>
              <a:t>human.</a:t>
            </a:r>
            <a:endParaRPr sz="4650">
              <a:latin typeface="Arial"/>
              <a:cs typeface="Arial"/>
            </a:endParaRPr>
          </a:p>
          <a:p>
            <a:pPr marL="485140" marR="2057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485140" algn="l"/>
              </a:tabLst>
            </a:pPr>
            <a:r>
              <a:rPr dirty="0" sz="4650" spc="90" b="1">
                <a:solidFill>
                  <a:srgbClr val="18E7CF"/>
                </a:solidFill>
                <a:latin typeface="Arial"/>
                <a:cs typeface="Arial"/>
              </a:rPr>
              <a:t>When</a:t>
            </a:r>
            <a:r>
              <a:rPr dirty="0" sz="4650" spc="-30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185" b="1">
                <a:solidFill>
                  <a:srgbClr val="18E7CF"/>
                </a:solidFill>
                <a:latin typeface="Arial"/>
                <a:cs typeface="Arial"/>
              </a:rPr>
              <a:t>the</a:t>
            </a:r>
            <a:r>
              <a:rPr dirty="0" sz="4650" spc="-29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55" b="1">
                <a:solidFill>
                  <a:srgbClr val="18E7CF"/>
                </a:solidFill>
                <a:latin typeface="Arial"/>
                <a:cs typeface="Arial"/>
              </a:rPr>
              <a:t>traditional</a:t>
            </a:r>
            <a:r>
              <a:rPr dirty="0" sz="4650" spc="-29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b="1">
                <a:solidFill>
                  <a:srgbClr val="18E7CF"/>
                </a:solidFill>
                <a:latin typeface="Arial"/>
                <a:cs typeface="Arial"/>
              </a:rPr>
              <a:t>approach</a:t>
            </a:r>
            <a:r>
              <a:rPr dirty="0" sz="4650" spc="-29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-220" b="1">
                <a:solidFill>
                  <a:srgbClr val="18E7CF"/>
                </a:solidFill>
                <a:latin typeface="Arial"/>
                <a:cs typeface="Arial"/>
              </a:rPr>
              <a:t>is</a:t>
            </a:r>
            <a:r>
              <a:rPr dirty="0" sz="4650" spc="-29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b="1">
                <a:solidFill>
                  <a:srgbClr val="18E7CF"/>
                </a:solidFill>
                <a:latin typeface="Arial"/>
                <a:cs typeface="Arial"/>
              </a:rPr>
              <a:t>a</a:t>
            </a:r>
            <a:r>
              <a:rPr dirty="0" sz="4650" spc="-29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215" b="1">
                <a:solidFill>
                  <a:srgbClr val="18E7CF"/>
                </a:solidFill>
                <a:latin typeface="Arial"/>
                <a:cs typeface="Arial"/>
              </a:rPr>
              <a:t>better</a:t>
            </a:r>
            <a:r>
              <a:rPr dirty="0" sz="4650" spc="-29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70" b="1">
                <a:solidFill>
                  <a:srgbClr val="18E7CF"/>
                </a:solidFill>
                <a:latin typeface="Arial"/>
                <a:cs typeface="Arial"/>
              </a:rPr>
              <a:t>option</a:t>
            </a:r>
            <a:r>
              <a:rPr dirty="0" sz="4650" spc="-29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6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2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46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8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46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5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4650" spc="90">
                <a:solidFill>
                  <a:srgbClr val="FFFFFF"/>
                </a:solidFill>
                <a:latin typeface="Arial"/>
                <a:cs typeface="Arial"/>
              </a:rPr>
              <a:t>accomplish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15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8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14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4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-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65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50">
                <a:solidFill>
                  <a:srgbClr val="FFFFFF"/>
                </a:solidFill>
                <a:latin typeface="Arial"/>
                <a:cs typeface="Arial"/>
              </a:rPr>
              <a:t>rule-</a:t>
            </a:r>
            <a:r>
              <a:rPr dirty="0" sz="4650" spc="10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45">
                <a:solidFill>
                  <a:srgbClr val="FFFFFF"/>
                </a:solidFill>
                <a:latin typeface="Arial"/>
                <a:cs typeface="Arial"/>
              </a:rPr>
              <a:t>system.</a:t>
            </a:r>
            <a:endParaRPr sz="4650">
              <a:latin typeface="Arial"/>
              <a:cs typeface="Arial"/>
            </a:endParaRPr>
          </a:p>
          <a:p>
            <a:pPr marL="485140" marR="894715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485140" algn="l"/>
              </a:tabLst>
            </a:pPr>
            <a:r>
              <a:rPr dirty="0" sz="4650" spc="90" b="1">
                <a:solidFill>
                  <a:srgbClr val="18E7CF"/>
                </a:solidFill>
                <a:latin typeface="Arial"/>
                <a:cs typeface="Arial"/>
              </a:rPr>
              <a:t>When</a:t>
            </a:r>
            <a:r>
              <a:rPr dirty="0" sz="4650" spc="-29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-25" b="1">
                <a:solidFill>
                  <a:srgbClr val="18E7CF"/>
                </a:solidFill>
                <a:latin typeface="Arial"/>
                <a:cs typeface="Arial"/>
              </a:rPr>
              <a:t>errors</a:t>
            </a:r>
            <a:r>
              <a:rPr dirty="0" sz="4650" spc="-28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b="1">
                <a:solidFill>
                  <a:srgbClr val="18E7CF"/>
                </a:solidFill>
                <a:latin typeface="Arial"/>
                <a:cs typeface="Arial"/>
              </a:rPr>
              <a:t>are</a:t>
            </a:r>
            <a:r>
              <a:rPr dirty="0" sz="4650" spc="-28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50" b="1">
                <a:solidFill>
                  <a:srgbClr val="18E7CF"/>
                </a:solidFill>
                <a:latin typeface="Arial"/>
                <a:cs typeface="Arial"/>
              </a:rPr>
              <a:t>unacceptable</a:t>
            </a:r>
            <a:r>
              <a:rPr dirty="0" sz="4650" spc="-28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65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dirty="0" sz="465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3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65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15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r>
              <a:rPr dirty="0" sz="46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9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65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65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dirty="0" sz="4650" spc="6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65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6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46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20">
                <a:solidFill>
                  <a:srgbClr val="FFFFFF"/>
                </a:solidFill>
                <a:latin typeface="Arial"/>
                <a:cs typeface="Arial"/>
              </a:rPr>
              <a:t>aren’t</a:t>
            </a:r>
            <a:r>
              <a:rPr dirty="0" sz="465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-1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dirty="0" sz="465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10">
                <a:solidFill>
                  <a:srgbClr val="FFFFFF"/>
                </a:solidFill>
                <a:latin typeface="Arial"/>
                <a:cs typeface="Arial"/>
              </a:rPr>
              <a:t>predictable.</a:t>
            </a:r>
            <a:endParaRPr sz="4650">
              <a:latin typeface="Arial"/>
              <a:cs typeface="Arial"/>
            </a:endParaRPr>
          </a:p>
          <a:p>
            <a:pPr marL="485140" marR="9042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Arial"/>
              <a:buChar char="•"/>
              <a:tabLst>
                <a:tab pos="485140" algn="l"/>
              </a:tabLst>
            </a:pPr>
            <a:r>
              <a:rPr dirty="0" sz="4650" spc="90" b="1">
                <a:solidFill>
                  <a:srgbClr val="18E7CF"/>
                </a:solidFill>
                <a:latin typeface="Arial"/>
                <a:cs typeface="Arial"/>
              </a:rPr>
              <a:t>When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-55" b="1">
                <a:solidFill>
                  <a:srgbClr val="18E7CF"/>
                </a:solidFill>
                <a:latin typeface="Arial"/>
                <a:cs typeface="Arial"/>
              </a:rPr>
              <a:t>you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85" b="1">
                <a:solidFill>
                  <a:srgbClr val="18E7CF"/>
                </a:solidFill>
                <a:latin typeface="Arial"/>
                <a:cs typeface="Arial"/>
              </a:rPr>
              <a:t>don’t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-45" b="1">
                <a:solidFill>
                  <a:srgbClr val="18E7CF"/>
                </a:solidFill>
                <a:latin typeface="Arial"/>
                <a:cs typeface="Arial"/>
              </a:rPr>
              <a:t>have</a:t>
            </a:r>
            <a:r>
              <a:rPr dirty="0" sz="4650" spc="-310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b="1">
                <a:solidFill>
                  <a:srgbClr val="18E7CF"/>
                </a:solidFill>
                <a:latin typeface="Arial"/>
                <a:cs typeface="Arial"/>
              </a:rPr>
              <a:t>much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 spc="120" b="1">
                <a:solidFill>
                  <a:srgbClr val="18E7CF"/>
                </a:solidFill>
                <a:latin typeface="Arial"/>
                <a:cs typeface="Arial"/>
              </a:rPr>
              <a:t>data</a:t>
            </a:r>
            <a:r>
              <a:rPr dirty="0" sz="4650" spc="-315" b="1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465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85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6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05">
                <a:solidFill>
                  <a:srgbClr val="FFFFFF"/>
                </a:solidFill>
                <a:latin typeface="Arial"/>
                <a:cs typeface="Arial"/>
              </a:rPr>
              <a:t>models </a:t>
            </a:r>
            <a:r>
              <a:rPr dirty="0" sz="4650" spc="-2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80">
                <a:solidFill>
                  <a:srgbClr val="FFFFFF"/>
                </a:solidFill>
                <a:latin typeface="Arial"/>
                <a:cs typeface="Arial"/>
              </a:rPr>
              <a:t>require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-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90">
                <a:solidFill>
                  <a:srgbClr val="FFFFFF"/>
                </a:solidFill>
                <a:latin typeface="Arial"/>
                <a:cs typeface="Arial"/>
              </a:rPr>
              <a:t>fairly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6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55">
                <a:solidFill>
                  <a:srgbClr val="FFFFFF"/>
                </a:solidFill>
                <a:latin typeface="Arial"/>
                <a:cs typeface="Arial"/>
              </a:rPr>
              <a:t>amount</a:t>
            </a:r>
            <a:r>
              <a:rPr dirty="0" sz="465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29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5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36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65">
                <a:solidFill>
                  <a:srgbClr val="FFFFFF"/>
                </a:solidFill>
                <a:latin typeface="Arial"/>
                <a:cs typeface="Arial"/>
              </a:rPr>
              <a:t>produce</a:t>
            </a:r>
            <a:r>
              <a:rPr dirty="0" sz="465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50" spc="155">
                <a:solidFill>
                  <a:srgbClr val="FFFFFF"/>
                </a:solidFill>
                <a:latin typeface="Arial"/>
                <a:cs typeface="Arial"/>
              </a:rPr>
              <a:t>great </a:t>
            </a:r>
            <a:r>
              <a:rPr dirty="0" sz="4650" spc="-10">
                <a:solidFill>
                  <a:srgbClr val="FFFFFF"/>
                </a:solidFill>
                <a:latin typeface="Arial"/>
                <a:cs typeface="Arial"/>
              </a:rPr>
              <a:t>results.</a:t>
            </a:r>
            <a:endParaRPr sz="4650">
              <a:latin typeface="Arial"/>
              <a:cs typeface="Arial"/>
            </a:endParaRPr>
          </a:p>
          <a:p>
            <a:pPr marL="245745">
              <a:lnSpc>
                <a:spcPts val="266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(though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we’ll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see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how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get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great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results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without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huge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amounts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data)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026361" y="2115118"/>
            <a:ext cx="10800715" cy="8908415"/>
          </a:xfrm>
          <a:custGeom>
            <a:avLst/>
            <a:gdLst/>
            <a:ahLst/>
            <a:cxnLst/>
            <a:rect l="l" t="t" r="r" b="b"/>
            <a:pathLst>
              <a:path w="10800715" h="8908415">
                <a:moveTo>
                  <a:pt x="1813382" y="0"/>
                </a:moveTo>
                <a:lnTo>
                  <a:pt x="1348237" y="3291"/>
                </a:lnTo>
                <a:lnTo>
                  <a:pt x="1238094" y="6995"/>
                </a:lnTo>
                <a:lnTo>
                  <a:pt x="1186469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5" y="147685"/>
                </a:lnTo>
                <a:lnTo>
                  <a:pt x="573285" y="170966"/>
                </a:lnTo>
                <a:lnTo>
                  <a:pt x="532148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2" y="281158"/>
                </a:lnTo>
                <a:lnTo>
                  <a:pt x="380288" y="312730"/>
                </a:lnTo>
                <a:lnTo>
                  <a:pt x="345739" y="345816"/>
                </a:lnTo>
                <a:lnTo>
                  <a:pt x="312654" y="380364"/>
                </a:lnTo>
                <a:lnTo>
                  <a:pt x="281081" y="416328"/>
                </a:lnTo>
                <a:lnTo>
                  <a:pt x="251070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4" y="659104"/>
                </a:lnTo>
                <a:lnTo>
                  <a:pt x="106512" y="703611"/>
                </a:lnTo>
                <a:lnTo>
                  <a:pt x="76691" y="780288"/>
                </a:lnTo>
                <a:lnTo>
                  <a:pt x="55887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5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5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8" y="8025251"/>
                </a:lnTo>
                <a:lnTo>
                  <a:pt x="65742" y="8095401"/>
                </a:lnTo>
                <a:lnTo>
                  <a:pt x="106512" y="8204740"/>
                </a:lnTo>
                <a:lnTo>
                  <a:pt x="126134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70" y="8454692"/>
                </a:lnTo>
                <a:lnTo>
                  <a:pt x="281081" y="8492022"/>
                </a:lnTo>
                <a:lnTo>
                  <a:pt x="312654" y="8527986"/>
                </a:lnTo>
                <a:lnTo>
                  <a:pt x="345739" y="8562535"/>
                </a:lnTo>
                <a:lnTo>
                  <a:pt x="380288" y="8595620"/>
                </a:lnTo>
                <a:lnTo>
                  <a:pt x="416252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8" y="8712349"/>
                </a:lnTo>
                <a:lnTo>
                  <a:pt x="573285" y="8737385"/>
                </a:lnTo>
                <a:lnTo>
                  <a:pt x="615595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69" y="8898755"/>
                </a:lnTo>
                <a:lnTo>
                  <a:pt x="1238094" y="8901355"/>
                </a:lnTo>
                <a:lnTo>
                  <a:pt x="1291993" y="8903438"/>
                </a:lnTo>
                <a:lnTo>
                  <a:pt x="1406894" y="8906278"/>
                </a:lnTo>
                <a:lnTo>
                  <a:pt x="1738796" y="8908341"/>
                </a:lnTo>
                <a:lnTo>
                  <a:pt x="9061666" y="8908341"/>
                </a:lnTo>
                <a:lnTo>
                  <a:pt x="9133425" y="8908274"/>
                </a:lnTo>
                <a:lnTo>
                  <a:pt x="9202427" y="8908092"/>
                </a:lnTo>
                <a:lnTo>
                  <a:pt x="9393571" y="8906278"/>
                </a:lnTo>
                <a:lnTo>
                  <a:pt x="9508473" y="8903438"/>
                </a:lnTo>
                <a:lnTo>
                  <a:pt x="9562373" y="8901355"/>
                </a:lnTo>
                <a:lnTo>
                  <a:pt x="9613998" y="8898755"/>
                </a:lnTo>
                <a:lnTo>
                  <a:pt x="9663416" y="8895579"/>
                </a:lnTo>
                <a:lnTo>
                  <a:pt x="9710696" y="8891769"/>
                </a:lnTo>
                <a:lnTo>
                  <a:pt x="9755908" y="8887268"/>
                </a:lnTo>
                <a:lnTo>
                  <a:pt x="9799120" y="8882020"/>
                </a:lnTo>
                <a:lnTo>
                  <a:pt x="9840401" y="8875964"/>
                </a:lnTo>
                <a:lnTo>
                  <a:pt x="9879820" y="8869046"/>
                </a:lnTo>
                <a:lnTo>
                  <a:pt x="9917447" y="8861206"/>
                </a:lnTo>
                <a:lnTo>
                  <a:pt x="9987597" y="8842532"/>
                </a:lnTo>
                <a:lnTo>
                  <a:pt x="10096935" y="8801763"/>
                </a:lnTo>
                <a:lnTo>
                  <a:pt x="10141442" y="8782140"/>
                </a:lnTo>
                <a:lnTo>
                  <a:pt x="10184874" y="8760665"/>
                </a:lnTo>
                <a:lnTo>
                  <a:pt x="10227183" y="8737385"/>
                </a:lnTo>
                <a:lnTo>
                  <a:pt x="10268320" y="8712349"/>
                </a:lnTo>
                <a:lnTo>
                  <a:pt x="10308237" y="8685606"/>
                </a:lnTo>
                <a:lnTo>
                  <a:pt x="10346885" y="8657204"/>
                </a:lnTo>
                <a:lnTo>
                  <a:pt x="10384215" y="8627193"/>
                </a:lnTo>
                <a:lnTo>
                  <a:pt x="10420179" y="8595620"/>
                </a:lnTo>
                <a:lnTo>
                  <a:pt x="10454727" y="8562535"/>
                </a:lnTo>
                <a:lnTo>
                  <a:pt x="10487812" y="8527986"/>
                </a:lnTo>
                <a:lnTo>
                  <a:pt x="10519384" y="8492022"/>
                </a:lnTo>
                <a:lnTo>
                  <a:pt x="10549396" y="8454692"/>
                </a:lnTo>
                <a:lnTo>
                  <a:pt x="10577797" y="8416043"/>
                </a:lnTo>
                <a:lnTo>
                  <a:pt x="10604540" y="8376126"/>
                </a:lnTo>
                <a:lnTo>
                  <a:pt x="10629576" y="8334988"/>
                </a:lnTo>
                <a:lnTo>
                  <a:pt x="10652856" y="8292679"/>
                </a:lnTo>
                <a:lnTo>
                  <a:pt x="10674332" y="8249247"/>
                </a:lnTo>
                <a:lnTo>
                  <a:pt x="10693955" y="8204740"/>
                </a:lnTo>
                <a:lnTo>
                  <a:pt x="10723776" y="8128063"/>
                </a:lnTo>
                <a:lnTo>
                  <a:pt x="10744580" y="8061153"/>
                </a:lnTo>
                <a:lnTo>
                  <a:pt x="10761238" y="7987625"/>
                </a:lnTo>
                <a:lnTo>
                  <a:pt x="10768157" y="7948205"/>
                </a:lnTo>
                <a:lnTo>
                  <a:pt x="10774212" y="7906924"/>
                </a:lnTo>
                <a:lnTo>
                  <a:pt x="10779461" y="7863713"/>
                </a:lnTo>
                <a:lnTo>
                  <a:pt x="10783961" y="7818501"/>
                </a:lnTo>
                <a:lnTo>
                  <a:pt x="10787771" y="7771221"/>
                </a:lnTo>
                <a:lnTo>
                  <a:pt x="10790947" y="7721804"/>
                </a:lnTo>
                <a:lnTo>
                  <a:pt x="10793547" y="7670179"/>
                </a:lnTo>
                <a:lnTo>
                  <a:pt x="10795630" y="7616280"/>
                </a:lnTo>
                <a:lnTo>
                  <a:pt x="10797251" y="7560036"/>
                </a:lnTo>
                <a:lnTo>
                  <a:pt x="10798470" y="7501378"/>
                </a:lnTo>
                <a:lnTo>
                  <a:pt x="10799343" y="7440238"/>
                </a:lnTo>
                <a:lnTo>
                  <a:pt x="10799928" y="7376547"/>
                </a:lnTo>
                <a:lnTo>
                  <a:pt x="10800283" y="7310235"/>
                </a:lnTo>
                <a:lnTo>
                  <a:pt x="10800466" y="7241234"/>
                </a:lnTo>
                <a:lnTo>
                  <a:pt x="10800466" y="1667115"/>
                </a:lnTo>
                <a:lnTo>
                  <a:pt x="10800283" y="1598115"/>
                </a:lnTo>
                <a:lnTo>
                  <a:pt x="10799928" y="1531803"/>
                </a:lnTo>
                <a:lnTo>
                  <a:pt x="10799343" y="1468112"/>
                </a:lnTo>
                <a:lnTo>
                  <a:pt x="10798470" y="1406972"/>
                </a:lnTo>
                <a:lnTo>
                  <a:pt x="10797251" y="1348314"/>
                </a:lnTo>
                <a:lnTo>
                  <a:pt x="10795630" y="1292070"/>
                </a:lnTo>
                <a:lnTo>
                  <a:pt x="10793547" y="1238171"/>
                </a:lnTo>
                <a:lnTo>
                  <a:pt x="10790947" y="1186547"/>
                </a:lnTo>
                <a:lnTo>
                  <a:pt x="10787771" y="1137129"/>
                </a:lnTo>
                <a:lnTo>
                  <a:pt x="10783961" y="1089849"/>
                </a:lnTo>
                <a:lnTo>
                  <a:pt x="10779461" y="1044638"/>
                </a:lnTo>
                <a:lnTo>
                  <a:pt x="10774212" y="1001426"/>
                </a:lnTo>
                <a:lnTo>
                  <a:pt x="10768157" y="960145"/>
                </a:lnTo>
                <a:lnTo>
                  <a:pt x="10761238" y="920726"/>
                </a:lnTo>
                <a:lnTo>
                  <a:pt x="10753399" y="883099"/>
                </a:lnTo>
                <a:lnTo>
                  <a:pt x="10734725" y="812949"/>
                </a:lnTo>
                <a:lnTo>
                  <a:pt x="10693955" y="703611"/>
                </a:lnTo>
                <a:lnTo>
                  <a:pt x="10674332" y="659104"/>
                </a:lnTo>
                <a:lnTo>
                  <a:pt x="10652856" y="615671"/>
                </a:lnTo>
                <a:lnTo>
                  <a:pt x="10629576" y="573362"/>
                </a:lnTo>
                <a:lnTo>
                  <a:pt x="10604540" y="532224"/>
                </a:lnTo>
                <a:lnTo>
                  <a:pt x="10577797" y="492307"/>
                </a:lnTo>
                <a:lnTo>
                  <a:pt x="10549396" y="453659"/>
                </a:lnTo>
                <a:lnTo>
                  <a:pt x="10519384" y="416328"/>
                </a:lnTo>
                <a:lnTo>
                  <a:pt x="10487812" y="380364"/>
                </a:lnTo>
                <a:lnTo>
                  <a:pt x="10454727" y="345816"/>
                </a:lnTo>
                <a:lnTo>
                  <a:pt x="10420179" y="312730"/>
                </a:lnTo>
                <a:lnTo>
                  <a:pt x="10384215" y="281158"/>
                </a:lnTo>
                <a:lnTo>
                  <a:pt x="10346885" y="251146"/>
                </a:lnTo>
                <a:lnTo>
                  <a:pt x="10308237" y="222745"/>
                </a:lnTo>
                <a:lnTo>
                  <a:pt x="10268320" y="196001"/>
                </a:lnTo>
                <a:lnTo>
                  <a:pt x="10227183" y="170966"/>
                </a:lnTo>
                <a:lnTo>
                  <a:pt x="10184874" y="147685"/>
                </a:lnTo>
                <a:lnTo>
                  <a:pt x="10141442" y="126210"/>
                </a:lnTo>
                <a:lnTo>
                  <a:pt x="10096935" y="106587"/>
                </a:lnTo>
                <a:lnTo>
                  <a:pt x="10020259" y="76767"/>
                </a:lnTo>
                <a:lnTo>
                  <a:pt x="9953349" y="55963"/>
                </a:lnTo>
                <a:lnTo>
                  <a:pt x="9879820" y="39304"/>
                </a:lnTo>
                <a:lnTo>
                  <a:pt x="9840401" y="32386"/>
                </a:lnTo>
                <a:lnTo>
                  <a:pt x="9799120" y="26331"/>
                </a:lnTo>
                <a:lnTo>
                  <a:pt x="9755908" y="21082"/>
                </a:lnTo>
                <a:lnTo>
                  <a:pt x="9710696" y="16581"/>
                </a:lnTo>
                <a:lnTo>
                  <a:pt x="9663416" y="12772"/>
                </a:lnTo>
                <a:lnTo>
                  <a:pt x="9613998" y="9595"/>
                </a:lnTo>
                <a:lnTo>
                  <a:pt x="9562373" y="6995"/>
                </a:lnTo>
                <a:lnTo>
                  <a:pt x="9452229" y="3291"/>
                </a:lnTo>
                <a:lnTo>
                  <a:pt x="9393571" y="2072"/>
                </a:lnTo>
                <a:lnTo>
                  <a:pt x="9332430" y="1199"/>
                </a:lnTo>
                <a:lnTo>
                  <a:pt x="9268739" y="614"/>
                </a:lnTo>
                <a:lnTo>
                  <a:pt x="9202427" y="259"/>
                </a:lnTo>
                <a:lnTo>
                  <a:pt x="9133425" y="76"/>
                </a:lnTo>
                <a:lnTo>
                  <a:pt x="9061666" y="9"/>
                </a:lnTo>
                <a:lnTo>
                  <a:pt x="1813382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665050" y="10294218"/>
            <a:ext cx="3531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Unstructured</a:t>
            </a:r>
            <a:r>
              <a:rPr dirty="0" sz="330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8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290864" y="5177369"/>
            <a:ext cx="570865" cy="2784475"/>
          </a:xfrm>
          <a:prstGeom prst="rect">
            <a:avLst/>
          </a:prstGeom>
        </p:spPr>
        <p:txBody>
          <a:bodyPr wrap="square" lIns="0" tIns="158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3300" spc="-3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24377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Machine</a:t>
            </a:r>
            <a:r>
              <a:rPr dirty="0" sz="9450" spc="-890"/>
              <a:t> </a:t>
            </a:r>
            <a:r>
              <a:rPr dirty="0" sz="9450" spc="60"/>
              <a:t>Learning</a:t>
            </a:r>
            <a:r>
              <a:rPr dirty="0" sz="9450" spc="-885"/>
              <a:t> </a:t>
            </a:r>
            <a:r>
              <a:rPr dirty="0" sz="9450" spc="-135"/>
              <a:t>vs.</a:t>
            </a:r>
            <a:r>
              <a:rPr dirty="0" sz="9450" spc="-890"/>
              <a:t> </a:t>
            </a:r>
            <a:r>
              <a:rPr dirty="0" sz="9450" spc="225"/>
              <a:t>Deep</a:t>
            </a:r>
            <a:r>
              <a:rPr dirty="0" sz="9450" spc="-885"/>
              <a:t> </a:t>
            </a:r>
            <a:r>
              <a:rPr dirty="0" sz="9450" spc="-10"/>
              <a:t>Learning</a:t>
            </a:r>
            <a:endParaRPr sz="9450"/>
          </a:p>
        </p:txBody>
      </p:sp>
      <p:sp>
        <p:nvSpPr>
          <p:cNvPr id="6" name="object 6" descr=""/>
          <p:cNvSpPr/>
          <p:nvPr/>
        </p:nvSpPr>
        <p:spPr>
          <a:xfrm>
            <a:off x="356086" y="2115118"/>
            <a:ext cx="7908925" cy="8908415"/>
          </a:xfrm>
          <a:custGeom>
            <a:avLst/>
            <a:gdLst/>
            <a:ahLst/>
            <a:cxnLst/>
            <a:rect l="l" t="t" r="r" b="b"/>
            <a:pathLst>
              <a:path w="7908925" h="8908415">
                <a:moveTo>
                  <a:pt x="1813384" y="0"/>
                </a:moveTo>
                <a:lnTo>
                  <a:pt x="1348238" y="3291"/>
                </a:lnTo>
                <a:lnTo>
                  <a:pt x="1238094" y="6995"/>
                </a:lnTo>
                <a:lnTo>
                  <a:pt x="1186470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4" y="147685"/>
                </a:lnTo>
                <a:lnTo>
                  <a:pt x="573285" y="170966"/>
                </a:lnTo>
                <a:lnTo>
                  <a:pt x="532147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1" y="281158"/>
                </a:lnTo>
                <a:lnTo>
                  <a:pt x="380287" y="312730"/>
                </a:lnTo>
                <a:lnTo>
                  <a:pt x="345739" y="345816"/>
                </a:lnTo>
                <a:lnTo>
                  <a:pt x="312653" y="380364"/>
                </a:lnTo>
                <a:lnTo>
                  <a:pt x="281081" y="416328"/>
                </a:lnTo>
                <a:lnTo>
                  <a:pt x="251069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3" y="659104"/>
                </a:lnTo>
                <a:lnTo>
                  <a:pt x="106511" y="703611"/>
                </a:lnTo>
                <a:lnTo>
                  <a:pt x="76690" y="780288"/>
                </a:lnTo>
                <a:lnTo>
                  <a:pt x="55886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4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4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7" y="8025251"/>
                </a:lnTo>
                <a:lnTo>
                  <a:pt x="65741" y="8095401"/>
                </a:lnTo>
                <a:lnTo>
                  <a:pt x="106511" y="8204740"/>
                </a:lnTo>
                <a:lnTo>
                  <a:pt x="126133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69" y="8454692"/>
                </a:lnTo>
                <a:lnTo>
                  <a:pt x="281081" y="8492022"/>
                </a:lnTo>
                <a:lnTo>
                  <a:pt x="312653" y="8527986"/>
                </a:lnTo>
                <a:lnTo>
                  <a:pt x="345739" y="8562535"/>
                </a:lnTo>
                <a:lnTo>
                  <a:pt x="380287" y="8595620"/>
                </a:lnTo>
                <a:lnTo>
                  <a:pt x="416251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7" y="8712349"/>
                </a:lnTo>
                <a:lnTo>
                  <a:pt x="573285" y="8737385"/>
                </a:lnTo>
                <a:lnTo>
                  <a:pt x="615594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70" y="8898755"/>
                </a:lnTo>
                <a:lnTo>
                  <a:pt x="1238094" y="8901355"/>
                </a:lnTo>
                <a:lnTo>
                  <a:pt x="1291994" y="8903438"/>
                </a:lnTo>
                <a:lnTo>
                  <a:pt x="1406895" y="8906278"/>
                </a:lnTo>
                <a:lnTo>
                  <a:pt x="1738798" y="8908341"/>
                </a:lnTo>
                <a:lnTo>
                  <a:pt x="6169740" y="8908341"/>
                </a:lnTo>
                <a:lnTo>
                  <a:pt x="6241499" y="8908274"/>
                </a:lnTo>
                <a:lnTo>
                  <a:pt x="6310500" y="8908092"/>
                </a:lnTo>
                <a:lnTo>
                  <a:pt x="6501643" y="8906278"/>
                </a:lnTo>
                <a:lnTo>
                  <a:pt x="6616545" y="8903438"/>
                </a:lnTo>
                <a:lnTo>
                  <a:pt x="6670445" y="8901355"/>
                </a:lnTo>
                <a:lnTo>
                  <a:pt x="6722069" y="8898755"/>
                </a:lnTo>
                <a:lnTo>
                  <a:pt x="6771486" y="8895579"/>
                </a:lnTo>
                <a:lnTo>
                  <a:pt x="6818766" y="8891769"/>
                </a:lnTo>
                <a:lnTo>
                  <a:pt x="6863978" y="8887268"/>
                </a:lnTo>
                <a:lnTo>
                  <a:pt x="6907190" y="8882020"/>
                </a:lnTo>
                <a:lnTo>
                  <a:pt x="6948470" y="8875964"/>
                </a:lnTo>
                <a:lnTo>
                  <a:pt x="6987890" y="8869046"/>
                </a:lnTo>
                <a:lnTo>
                  <a:pt x="7025516" y="8861206"/>
                </a:lnTo>
                <a:lnTo>
                  <a:pt x="7095666" y="8842532"/>
                </a:lnTo>
                <a:lnTo>
                  <a:pt x="7205005" y="8801763"/>
                </a:lnTo>
                <a:lnTo>
                  <a:pt x="7249512" y="8782140"/>
                </a:lnTo>
                <a:lnTo>
                  <a:pt x="7292944" y="8760665"/>
                </a:lnTo>
                <a:lnTo>
                  <a:pt x="7335253" y="8737385"/>
                </a:lnTo>
                <a:lnTo>
                  <a:pt x="7376391" y="8712349"/>
                </a:lnTo>
                <a:lnTo>
                  <a:pt x="7416308" y="8685606"/>
                </a:lnTo>
                <a:lnTo>
                  <a:pt x="7454957" y="8657204"/>
                </a:lnTo>
                <a:lnTo>
                  <a:pt x="7492287" y="8627193"/>
                </a:lnTo>
                <a:lnTo>
                  <a:pt x="7528251" y="8595620"/>
                </a:lnTo>
                <a:lnTo>
                  <a:pt x="7562800" y="8562535"/>
                </a:lnTo>
                <a:lnTo>
                  <a:pt x="7595885" y="8527986"/>
                </a:lnTo>
                <a:lnTo>
                  <a:pt x="7627457" y="8492022"/>
                </a:lnTo>
                <a:lnTo>
                  <a:pt x="7657469" y="8454692"/>
                </a:lnTo>
                <a:lnTo>
                  <a:pt x="7685870" y="8416043"/>
                </a:lnTo>
                <a:lnTo>
                  <a:pt x="7712614" y="8376126"/>
                </a:lnTo>
                <a:lnTo>
                  <a:pt x="7737649" y="8334988"/>
                </a:lnTo>
                <a:lnTo>
                  <a:pt x="7760929" y="8292679"/>
                </a:lnTo>
                <a:lnTo>
                  <a:pt x="7782405" y="8249247"/>
                </a:lnTo>
                <a:lnTo>
                  <a:pt x="7802027" y="8204740"/>
                </a:lnTo>
                <a:lnTo>
                  <a:pt x="7831848" y="8128063"/>
                </a:lnTo>
                <a:lnTo>
                  <a:pt x="7852652" y="8061153"/>
                </a:lnTo>
                <a:lnTo>
                  <a:pt x="7869311" y="7987625"/>
                </a:lnTo>
                <a:lnTo>
                  <a:pt x="7876229" y="7948205"/>
                </a:lnTo>
                <a:lnTo>
                  <a:pt x="7882285" y="7906924"/>
                </a:lnTo>
                <a:lnTo>
                  <a:pt x="7887534" y="7863713"/>
                </a:lnTo>
                <a:lnTo>
                  <a:pt x="7892034" y="7818501"/>
                </a:lnTo>
                <a:lnTo>
                  <a:pt x="7895844" y="7771221"/>
                </a:lnTo>
                <a:lnTo>
                  <a:pt x="7899020" y="7721804"/>
                </a:lnTo>
                <a:lnTo>
                  <a:pt x="7901620" y="7670179"/>
                </a:lnTo>
                <a:lnTo>
                  <a:pt x="7903703" y="7616280"/>
                </a:lnTo>
                <a:lnTo>
                  <a:pt x="7905325" y="7560036"/>
                </a:lnTo>
                <a:lnTo>
                  <a:pt x="7906543" y="7501378"/>
                </a:lnTo>
                <a:lnTo>
                  <a:pt x="7907416" y="7440238"/>
                </a:lnTo>
                <a:lnTo>
                  <a:pt x="7908002" y="7376547"/>
                </a:lnTo>
                <a:lnTo>
                  <a:pt x="7908357" y="7310235"/>
                </a:lnTo>
                <a:lnTo>
                  <a:pt x="7908539" y="7241234"/>
                </a:lnTo>
                <a:lnTo>
                  <a:pt x="7908539" y="1667115"/>
                </a:lnTo>
                <a:lnTo>
                  <a:pt x="7908357" y="1598115"/>
                </a:lnTo>
                <a:lnTo>
                  <a:pt x="7908002" y="1531803"/>
                </a:lnTo>
                <a:lnTo>
                  <a:pt x="7907416" y="1468112"/>
                </a:lnTo>
                <a:lnTo>
                  <a:pt x="7906543" y="1406972"/>
                </a:lnTo>
                <a:lnTo>
                  <a:pt x="7905325" y="1348314"/>
                </a:lnTo>
                <a:lnTo>
                  <a:pt x="7903703" y="1292070"/>
                </a:lnTo>
                <a:lnTo>
                  <a:pt x="7901620" y="1238171"/>
                </a:lnTo>
                <a:lnTo>
                  <a:pt x="7899020" y="1186547"/>
                </a:lnTo>
                <a:lnTo>
                  <a:pt x="7895844" y="1137129"/>
                </a:lnTo>
                <a:lnTo>
                  <a:pt x="7892034" y="1089849"/>
                </a:lnTo>
                <a:lnTo>
                  <a:pt x="7887534" y="1044638"/>
                </a:lnTo>
                <a:lnTo>
                  <a:pt x="7882285" y="1001426"/>
                </a:lnTo>
                <a:lnTo>
                  <a:pt x="7876229" y="960145"/>
                </a:lnTo>
                <a:lnTo>
                  <a:pt x="7869311" y="920726"/>
                </a:lnTo>
                <a:lnTo>
                  <a:pt x="7861471" y="883099"/>
                </a:lnTo>
                <a:lnTo>
                  <a:pt x="7842797" y="812949"/>
                </a:lnTo>
                <a:lnTo>
                  <a:pt x="7802027" y="703611"/>
                </a:lnTo>
                <a:lnTo>
                  <a:pt x="7782405" y="659104"/>
                </a:lnTo>
                <a:lnTo>
                  <a:pt x="7760929" y="615671"/>
                </a:lnTo>
                <a:lnTo>
                  <a:pt x="7737649" y="573362"/>
                </a:lnTo>
                <a:lnTo>
                  <a:pt x="7712614" y="532224"/>
                </a:lnTo>
                <a:lnTo>
                  <a:pt x="7685870" y="492307"/>
                </a:lnTo>
                <a:lnTo>
                  <a:pt x="7657469" y="453659"/>
                </a:lnTo>
                <a:lnTo>
                  <a:pt x="7627457" y="416328"/>
                </a:lnTo>
                <a:lnTo>
                  <a:pt x="7595885" y="380364"/>
                </a:lnTo>
                <a:lnTo>
                  <a:pt x="7562800" y="345816"/>
                </a:lnTo>
                <a:lnTo>
                  <a:pt x="7528251" y="312730"/>
                </a:lnTo>
                <a:lnTo>
                  <a:pt x="7492287" y="281158"/>
                </a:lnTo>
                <a:lnTo>
                  <a:pt x="7454957" y="251146"/>
                </a:lnTo>
                <a:lnTo>
                  <a:pt x="7416308" y="222745"/>
                </a:lnTo>
                <a:lnTo>
                  <a:pt x="7376391" y="196001"/>
                </a:lnTo>
                <a:lnTo>
                  <a:pt x="7335253" y="170966"/>
                </a:lnTo>
                <a:lnTo>
                  <a:pt x="7292944" y="147685"/>
                </a:lnTo>
                <a:lnTo>
                  <a:pt x="7249512" y="126210"/>
                </a:lnTo>
                <a:lnTo>
                  <a:pt x="7205005" y="106587"/>
                </a:lnTo>
                <a:lnTo>
                  <a:pt x="7128328" y="76767"/>
                </a:lnTo>
                <a:lnTo>
                  <a:pt x="7061418" y="55963"/>
                </a:lnTo>
                <a:lnTo>
                  <a:pt x="6987890" y="39304"/>
                </a:lnTo>
                <a:lnTo>
                  <a:pt x="6948470" y="32386"/>
                </a:lnTo>
                <a:lnTo>
                  <a:pt x="6907190" y="26331"/>
                </a:lnTo>
                <a:lnTo>
                  <a:pt x="6863978" y="21082"/>
                </a:lnTo>
                <a:lnTo>
                  <a:pt x="6818766" y="16581"/>
                </a:lnTo>
                <a:lnTo>
                  <a:pt x="6771486" y="12772"/>
                </a:lnTo>
                <a:lnTo>
                  <a:pt x="6722069" y="9595"/>
                </a:lnTo>
                <a:lnTo>
                  <a:pt x="6670445" y="6995"/>
                </a:lnTo>
                <a:lnTo>
                  <a:pt x="6616545" y="4913"/>
                </a:lnTo>
                <a:lnTo>
                  <a:pt x="6560301" y="3291"/>
                </a:lnTo>
                <a:lnTo>
                  <a:pt x="6501643" y="2072"/>
                </a:lnTo>
                <a:lnTo>
                  <a:pt x="6440503" y="1199"/>
                </a:lnTo>
                <a:lnTo>
                  <a:pt x="6376812" y="614"/>
                </a:lnTo>
                <a:lnTo>
                  <a:pt x="6310500" y="259"/>
                </a:lnTo>
                <a:lnTo>
                  <a:pt x="6241499" y="76"/>
                </a:lnTo>
                <a:lnTo>
                  <a:pt x="6169740" y="9"/>
                </a:lnTo>
                <a:lnTo>
                  <a:pt x="181338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795084" y="10294218"/>
            <a:ext cx="30391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95">
                <a:solidFill>
                  <a:srgbClr val="FFFFFF"/>
                </a:solidFill>
                <a:latin typeface="Arial"/>
                <a:cs typeface="Arial"/>
              </a:rPr>
              <a:t>Structured</a:t>
            </a:r>
            <a:r>
              <a:rPr dirty="0" sz="330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8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117175" y="2471865"/>
            <a:ext cx="9380855" cy="8427720"/>
            <a:chOff x="10117175" y="2471865"/>
            <a:chExt cx="9380855" cy="842772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68772" y="2471865"/>
              <a:ext cx="2332063" cy="233206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29629" y="2603426"/>
              <a:ext cx="2068940" cy="20689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3772" y="3550161"/>
              <a:ext cx="1364257" cy="136425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7488" y="4073419"/>
              <a:ext cx="1364257" cy="136425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4321" y="2821005"/>
              <a:ext cx="3428074" cy="282257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2894" y="5952612"/>
              <a:ext cx="3428074" cy="34280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7175" y="5839907"/>
              <a:ext cx="6256902" cy="432934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7868" y="8966116"/>
              <a:ext cx="1932846" cy="1932846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575761" y="2590874"/>
            <a:ext cx="6991350" cy="7939405"/>
            <a:chOff x="575761" y="2590874"/>
            <a:chExt cx="6991350" cy="793940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4768" y="6358772"/>
              <a:ext cx="4171175" cy="41711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047" y="2590874"/>
              <a:ext cx="6304036" cy="432934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75761" y="9063874"/>
              <a:ext cx="2023745" cy="1383030"/>
            </a:xfrm>
            <a:custGeom>
              <a:avLst/>
              <a:gdLst/>
              <a:ahLst/>
              <a:cxnLst/>
              <a:rect l="l" t="t" r="r" b="b"/>
              <a:pathLst>
                <a:path w="2023745" h="1383029">
                  <a:moveTo>
                    <a:pt x="1701448" y="0"/>
                  </a:moveTo>
                  <a:lnTo>
                    <a:pt x="1633009" y="10894"/>
                  </a:lnTo>
                  <a:lnTo>
                    <a:pt x="1586414" y="21462"/>
                  </a:lnTo>
                  <a:lnTo>
                    <a:pt x="201396" y="341219"/>
                  </a:lnTo>
                  <a:lnTo>
                    <a:pt x="154884" y="352146"/>
                  </a:lnTo>
                  <a:lnTo>
                    <a:pt x="117630" y="362068"/>
                  </a:lnTo>
                  <a:lnTo>
                    <a:pt x="66742" y="384382"/>
                  </a:lnTo>
                  <a:lnTo>
                    <a:pt x="22364" y="429542"/>
                  </a:lnTo>
                  <a:lnTo>
                    <a:pt x="1229" y="489225"/>
                  </a:lnTo>
                  <a:lnTo>
                    <a:pt x="0" y="514139"/>
                  </a:lnTo>
                  <a:lnTo>
                    <a:pt x="3481" y="544745"/>
                  </a:lnTo>
                  <a:lnTo>
                    <a:pt x="10894" y="582578"/>
                  </a:lnTo>
                  <a:lnTo>
                    <a:pt x="21463" y="629173"/>
                  </a:lnTo>
                  <a:lnTo>
                    <a:pt x="148986" y="1181538"/>
                  </a:lnTo>
                  <a:lnTo>
                    <a:pt x="159913" y="1228050"/>
                  </a:lnTo>
                  <a:lnTo>
                    <a:pt x="169835" y="1265304"/>
                  </a:lnTo>
                  <a:lnTo>
                    <a:pt x="192149" y="1316192"/>
                  </a:lnTo>
                  <a:lnTo>
                    <a:pt x="237309" y="1360570"/>
                  </a:lnTo>
                  <a:lnTo>
                    <a:pt x="296992" y="1381705"/>
                  </a:lnTo>
                  <a:lnTo>
                    <a:pt x="321906" y="1382934"/>
                  </a:lnTo>
                  <a:lnTo>
                    <a:pt x="352512" y="1379453"/>
                  </a:lnTo>
                  <a:lnTo>
                    <a:pt x="390345" y="1372040"/>
                  </a:lnTo>
                  <a:lnTo>
                    <a:pt x="436940" y="1361471"/>
                  </a:lnTo>
                  <a:lnTo>
                    <a:pt x="1821959" y="1041714"/>
                  </a:lnTo>
                  <a:lnTo>
                    <a:pt x="1868471" y="1030788"/>
                  </a:lnTo>
                  <a:lnTo>
                    <a:pt x="1905724" y="1020866"/>
                  </a:lnTo>
                  <a:lnTo>
                    <a:pt x="1956612" y="998552"/>
                  </a:lnTo>
                  <a:lnTo>
                    <a:pt x="2000991" y="953392"/>
                  </a:lnTo>
                  <a:lnTo>
                    <a:pt x="2022125" y="893709"/>
                  </a:lnTo>
                  <a:lnTo>
                    <a:pt x="2023354" y="868795"/>
                  </a:lnTo>
                  <a:lnTo>
                    <a:pt x="2019874" y="838189"/>
                  </a:lnTo>
                  <a:lnTo>
                    <a:pt x="2012460" y="800356"/>
                  </a:lnTo>
                  <a:lnTo>
                    <a:pt x="2001891" y="753761"/>
                  </a:lnTo>
                  <a:lnTo>
                    <a:pt x="1874367" y="201396"/>
                  </a:lnTo>
                  <a:lnTo>
                    <a:pt x="1863441" y="154884"/>
                  </a:lnTo>
                  <a:lnTo>
                    <a:pt x="1853520" y="117630"/>
                  </a:lnTo>
                  <a:lnTo>
                    <a:pt x="1831205" y="66742"/>
                  </a:lnTo>
                  <a:lnTo>
                    <a:pt x="1786046" y="22364"/>
                  </a:lnTo>
                  <a:lnTo>
                    <a:pt x="1726363" y="1229"/>
                  </a:lnTo>
                  <a:lnTo>
                    <a:pt x="1701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036" y="9249611"/>
              <a:ext cx="1788806" cy="101146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630487" y="4896121"/>
            <a:ext cx="570865" cy="3346450"/>
          </a:xfrm>
          <a:prstGeom prst="rect">
            <a:avLst/>
          </a:prstGeom>
        </p:spPr>
        <p:txBody>
          <a:bodyPr wrap="square" lIns="0" tIns="158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33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 rot="20700000">
            <a:off x="16525654" y="9070536"/>
            <a:ext cx="186154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5"/>
              </a:lnSpc>
            </a:pPr>
            <a:r>
              <a:rPr dirty="0" sz="1800" b="1">
                <a:solidFill>
                  <a:srgbClr val="FFFFFF"/>
                </a:solidFill>
                <a:latin typeface="Bradley Hand"/>
                <a:cs typeface="Bradley Hand"/>
              </a:rPr>
              <a:t>Algorithm:</a:t>
            </a:r>
            <a:r>
              <a:rPr dirty="0" sz="1800" spc="-3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086" sz="2700" spc="-15" b="1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endParaRPr baseline="3086" sz="2700">
              <a:latin typeface="Bradley Hand"/>
              <a:cs typeface="Bradley Hand"/>
            </a:endParaRPr>
          </a:p>
        </p:txBody>
      </p:sp>
      <p:sp>
        <p:nvSpPr>
          <p:cNvPr id="24" name="object 24" descr=""/>
          <p:cNvSpPr txBox="1"/>
          <p:nvPr/>
        </p:nvSpPr>
        <p:spPr>
          <a:xfrm rot="20700000">
            <a:off x="16606543" y="9461183"/>
            <a:ext cx="84668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80"/>
              </a:lnSpc>
            </a:pPr>
            <a:r>
              <a:rPr dirty="0" sz="1800" spc="-10" b="1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endParaRPr sz="1800">
              <a:latin typeface="Bradley Hand"/>
              <a:cs typeface="Bradley Hand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20820000">
            <a:off x="386910" y="8620584"/>
            <a:ext cx="206459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65"/>
              </a:lnSpc>
            </a:pPr>
            <a:r>
              <a:rPr dirty="0" sz="1800" b="1">
                <a:solidFill>
                  <a:srgbClr val="FFFFFF"/>
                </a:solidFill>
                <a:latin typeface="Bradley Hand"/>
                <a:cs typeface="Bradley Hand"/>
              </a:rPr>
              <a:t>Algorithm:</a:t>
            </a:r>
            <a:r>
              <a:rPr dirty="0" sz="1800" spc="-10" b="1">
                <a:solidFill>
                  <a:srgbClr val="FFFFFF"/>
                </a:solidFill>
                <a:latin typeface="Bradley Hand"/>
                <a:cs typeface="Bradley Hand"/>
              </a:rPr>
              <a:t> gradient</a:t>
            </a:r>
            <a:endParaRPr sz="1800">
              <a:latin typeface="Bradley Hand"/>
              <a:cs typeface="Bradley Hand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20820000">
            <a:off x="449975" y="8924507"/>
            <a:ext cx="165192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65"/>
              </a:lnSpc>
            </a:pPr>
            <a:r>
              <a:rPr dirty="0" sz="1800" b="1">
                <a:solidFill>
                  <a:srgbClr val="FFFFFF"/>
                </a:solidFill>
                <a:latin typeface="Bradley Hand"/>
                <a:cs typeface="Bradley Hand"/>
              </a:rPr>
              <a:t>boosted </a:t>
            </a:r>
            <a:r>
              <a:rPr dirty="0" sz="1800" spc="-10" b="1">
                <a:solidFill>
                  <a:srgbClr val="FFFFFF"/>
                </a:solidFill>
                <a:latin typeface="Bradley Hand"/>
                <a:cs typeface="Bradley Hand"/>
              </a:rPr>
              <a:t>machine</a:t>
            </a:r>
            <a:endParaRPr sz="18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528535" y="2563487"/>
            <a:ext cx="10359390" cy="5822950"/>
            <a:chOff x="9528535" y="2563487"/>
            <a:chExt cx="10359390" cy="5822950"/>
          </a:xfrm>
        </p:grpSpPr>
        <p:sp>
          <p:nvSpPr>
            <p:cNvPr id="3" name="object 3" descr=""/>
            <p:cNvSpPr/>
            <p:nvPr/>
          </p:nvSpPr>
          <p:spPr>
            <a:xfrm>
              <a:off x="9528535" y="2563487"/>
              <a:ext cx="10359390" cy="2252980"/>
            </a:xfrm>
            <a:custGeom>
              <a:avLst/>
              <a:gdLst/>
              <a:ahLst/>
              <a:cxnLst/>
              <a:rect l="l" t="t" r="r" b="b"/>
              <a:pathLst>
                <a:path w="10359390" h="2252979">
                  <a:moveTo>
                    <a:pt x="9307194" y="0"/>
                  </a:moveTo>
                  <a:lnTo>
                    <a:pt x="1051802" y="0"/>
                  </a:lnTo>
                  <a:lnTo>
                    <a:pt x="907475" y="238"/>
                  </a:lnTo>
                  <a:lnTo>
                    <a:pt x="782010" y="1909"/>
                  </a:lnTo>
                  <a:lnTo>
                    <a:pt x="725816" y="3728"/>
                  </a:lnTo>
                  <a:lnTo>
                    <a:pt x="673694" y="6443"/>
                  </a:lnTo>
                  <a:lnTo>
                    <a:pt x="625430" y="10231"/>
                  </a:lnTo>
                  <a:lnTo>
                    <a:pt x="580810" y="15272"/>
                  </a:lnTo>
                  <a:lnTo>
                    <a:pt x="539620" y="21745"/>
                  </a:lnTo>
                  <a:lnTo>
                    <a:pt x="501645" y="29829"/>
                  </a:lnTo>
                  <a:lnTo>
                    <a:pt x="434483" y="51545"/>
                  </a:lnTo>
                  <a:lnTo>
                    <a:pt x="386907" y="71054"/>
                  </a:lnTo>
                  <a:lnTo>
                    <a:pt x="341374" y="94133"/>
                  </a:lnTo>
                  <a:lnTo>
                    <a:pt x="298054" y="120613"/>
                  </a:lnTo>
                  <a:lnTo>
                    <a:pt x="257116" y="150324"/>
                  </a:lnTo>
                  <a:lnTo>
                    <a:pt x="218730" y="183097"/>
                  </a:lnTo>
                  <a:lnTo>
                    <a:pt x="183066" y="218760"/>
                  </a:lnTo>
                  <a:lnTo>
                    <a:pt x="150294" y="257146"/>
                  </a:lnTo>
                  <a:lnTo>
                    <a:pt x="120583" y="298084"/>
                  </a:lnTo>
                  <a:lnTo>
                    <a:pt x="94103" y="341404"/>
                  </a:lnTo>
                  <a:lnTo>
                    <a:pt x="71023" y="386937"/>
                  </a:lnTo>
                  <a:lnTo>
                    <a:pt x="51514" y="434513"/>
                  </a:lnTo>
                  <a:lnTo>
                    <a:pt x="29798" y="501675"/>
                  </a:lnTo>
                  <a:lnTo>
                    <a:pt x="21715" y="539650"/>
                  </a:lnTo>
                  <a:lnTo>
                    <a:pt x="15242" y="580841"/>
                  </a:lnTo>
                  <a:lnTo>
                    <a:pt x="10201" y="625461"/>
                  </a:lnTo>
                  <a:lnTo>
                    <a:pt x="6413" y="673724"/>
                  </a:lnTo>
                  <a:lnTo>
                    <a:pt x="3698" y="725846"/>
                  </a:lnTo>
                  <a:lnTo>
                    <a:pt x="1879" y="782041"/>
                  </a:lnTo>
                  <a:lnTo>
                    <a:pt x="775" y="842522"/>
                  </a:lnTo>
                  <a:lnTo>
                    <a:pt x="208" y="907505"/>
                  </a:lnTo>
                  <a:lnTo>
                    <a:pt x="0" y="977203"/>
                  </a:lnTo>
                  <a:lnTo>
                    <a:pt x="0" y="1275555"/>
                  </a:lnTo>
                  <a:lnTo>
                    <a:pt x="208" y="1345253"/>
                  </a:lnTo>
                  <a:lnTo>
                    <a:pt x="775" y="1410235"/>
                  </a:lnTo>
                  <a:lnTo>
                    <a:pt x="1879" y="1470717"/>
                  </a:lnTo>
                  <a:lnTo>
                    <a:pt x="3698" y="1526911"/>
                  </a:lnTo>
                  <a:lnTo>
                    <a:pt x="6413" y="1579033"/>
                  </a:lnTo>
                  <a:lnTo>
                    <a:pt x="10201" y="1627297"/>
                  </a:lnTo>
                  <a:lnTo>
                    <a:pt x="15242" y="1671917"/>
                  </a:lnTo>
                  <a:lnTo>
                    <a:pt x="21715" y="1713107"/>
                  </a:lnTo>
                  <a:lnTo>
                    <a:pt x="29798" y="1751082"/>
                  </a:lnTo>
                  <a:lnTo>
                    <a:pt x="51514" y="1818245"/>
                  </a:lnTo>
                  <a:lnTo>
                    <a:pt x="71023" y="1865821"/>
                  </a:lnTo>
                  <a:lnTo>
                    <a:pt x="94103" y="1911353"/>
                  </a:lnTo>
                  <a:lnTo>
                    <a:pt x="120583" y="1954674"/>
                  </a:lnTo>
                  <a:lnTo>
                    <a:pt x="150294" y="1995611"/>
                  </a:lnTo>
                  <a:lnTo>
                    <a:pt x="183066" y="2033997"/>
                  </a:lnTo>
                  <a:lnTo>
                    <a:pt x="218730" y="2069661"/>
                  </a:lnTo>
                  <a:lnTo>
                    <a:pt x="257116" y="2102433"/>
                  </a:lnTo>
                  <a:lnTo>
                    <a:pt x="298054" y="2132144"/>
                  </a:lnTo>
                  <a:lnTo>
                    <a:pt x="341374" y="2158625"/>
                  </a:lnTo>
                  <a:lnTo>
                    <a:pt x="386907" y="2181704"/>
                  </a:lnTo>
                  <a:lnTo>
                    <a:pt x="434483" y="2201213"/>
                  </a:lnTo>
                  <a:lnTo>
                    <a:pt x="501645" y="2222929"/>
                  </a:lnTo>
                  <a:lnTo>
                    <a:pt x="539620" y="2231013"/>
                  </a:lnTo>
                  <a:lnTo>
                    <a:pt x="580810" y="2237486"/>
                  </a:lnTo>
                  <a:lnTo>
                    <a:pt x="625430" y="2242527"/>
                  </a:lnTo>
                  <a:lnTo>
                    <a:pt x="673694" y="2246315"/>
                  </a:lnTo>
                  <a:lnTo>
                    <a:pt x="725816" y="2249029"/>
                  </a:lnTo>
                  <a:lnTo>
                    <a:pt x="782010" y="2250849"/>
                  </a:lnTo>
                  <a:lnTo>
                    <a:pt x="842492" y="2251953"/>
                  </a:lnTo>
                  <a:lnTo>
                    <a:pt x="977173" y="2252728"/>
                  </a:lnTo>
                  <a:lnTo>
                    <a:pt x="1051802" y="2252758"/>
                  </a:lnTo>
                  <a:lnTo>
                    <a:pt x="9307194" y="2252758"/>
                  </a:lnTo>
                  <a:lnTo>
                    <a:pt x="9516505" y="2251953"/>
                  </a:lnTo>
                  <a:lnTo>
                    <a:pt x="9576987" y="2250849"/>
                  </a:lnTo>
                  <a:lnTo>
                    <a:pt x="9633182" y="2249029"/>
                  </a:lnTo>
                  <a:lnTo>
                    <a:pt x="9685304" y="2246315"/>
                  </a:lnTo>
                  <a:lnTo>
                    <a:pt x="9733568" y="2242527"/>
                  </a:lnTo>
                  <a:lnTo>
                    <a:pt x="9778189" y="2237486"/>
                  </a:lnTo>
                  <a:lnTo>
                    <a:pt x="9819379" y="2231013"/>
                  </a:lnTo>
                  <a:lnTo>
                    <a:pt x="9857354" y="2222929"/>
                  </a:lnTo>
                  <a:lnTo>
                    <a:pt x="9924516" y="2201213"/>
                  </a:lnTo>
                  <a:lnTo>
                    <a:pt x="9972092" y="2181704"/>
                  </a:lnTo>
                  <a:lnTo>
                    <a:pt x="10017625" y="2158625"/>
                  </a:lnTo>
                  <a:lnTo>
                    <a:pt x="10060945" y="2132144"/>
                  </a:lnTo>
                  <a:lnTo>
                    <a:pt x="10101883" y="2102433"/>
                  </a:lnTo>
                  <a:lnTo>
                    <a:pt x="10140269" y="2069661"/>
                  </a:lnTo>
                  <a:lnTo>
                    <a:pt x="10175933" y="2033997"/>
                  </a:lnTo>
                  <a:lnTo>
                    <a:pt x="10208706" y="1995611"/>
                  </a:lnTo>
                  <a:lnTo>
                    <a:pt x="10238418" y="1954674"/>
                  </a:lnTo>
                  <a:lnTo>
                    <a:pt x="10264898" y="1911353"/>
                  </a:lnTo>
                  <a:lnTo>
                    <a:pt x="10287978" y="1865821"/>
                  </a:lnTo>
                  <a:lnTo>
                    <a:pt x="10307488" y="1818245"/>
                  </a:lnTo>
                  <a:lnTo>
                    <a:pt x="10329201" y="1751082"/>
                  </a:lnTo>
                  <a:lnTo>
                    <a:pt x="10337284" y="1713107"/>
                  </a:lnTo>
                  <a:lnTo>
                    <a:pt x="10343756" y="1671917"/>
                  </a:lnTo>
                  <a:lnTo>
                    <a:pt x="10348796" y="1627297"/>
                  </a:lnTo>
                  <a:lnTo>
                    <a:pt x="10352584" y="1579033"/>
                  </a:lnTo>
                  <a:lnTo>
                    <a:pt x="10355298" y="1526911"/>
                  </a:lnTo>
                  <a:lnTo>
                    <a:pt x="10357117" y="1470717"/>
                  </a:lnTo>
                  <a:lnTo>
                    <a:pt x="10358221" y="1410235"/>
                  </a:lnTo>
                  <a:lnTo>
                    <a:pt x="10358787" y="1345253"/>
                  </a:lnTo>
                  <a:lnTo>
                    <a:pt x="10358996" y="1275555"/>
                  </a:lnTo>
                  <a:lnTo>
                    <a:pt x="10358996" y="977203"/>
                  </a:lnTo>
                  <a:lnTo>
                    <a:pt x="10358787" y="907505"/>
                  </a:lnTo>
                  <a:lnTo>
                    <a:pt x="10358221" y="842522"/>
                  </a:lnTo>
                  <a:lnTo>
                    <a:pt x="10357117" y="782041"/>
                  </a:lnTo>
                  <a:lnTo>
                    <a:pt x="10355298" y="725846"/>
                  </a:lnTo>
                  <a:lnTo>
                    <a:pt x="10352584" y="673724"/>
                  </a:lnTo>
                  <a:lnTo>
                    <a:pt x="10348796" y="625461"/>
                  </a:lnTo>
                  <a:lnTo>
                    <a:pt x="10343756" y="580841"/>
                  </a:lnTo>
                  <a:lnTo>
                    <a:pt x="10337284" y="539650"/>
                  </a:lnTo>
                  <a:lnTo>
                    <a:pt x="10329201" y="501675"/>
                  </a:lnTo>
                  <a:lnTo>
                    <a:pt x="10307488" y="434513"/>
                  </a:lnTo>
                  <a:lnTo>
                    <a:pt x="10287978" y="386937"/>
                  </a:lnTo>
                  <a:lnTo>
                    <a:pt x="10264898" y="341404"/>
                  </a:lnTo>
                  <a:lnTo>
                    <a:pt x="10238418" y="298084"/>
                  </a:lnTo>
                  <a:lnTo>
                    <a:pt x="10208706" y="257146"/>
                  </a:lnTo>
                  <a:lnTo>
                    <a:pt x="10175933" y="218760"/>
                  </a:lnTo>
                  <a:lnTo>
                    <a:pt x="10140269" y="183097"/>
                  </a:lnTo>
                  <a:lnTo>
                    <a:pt x="10101883" y="150324"/>
                  </a:lnTo>
                  <a:lnTo>
                    <a:pt x="10060945" y="120613"/>
                  </a:lnTo>
                  <a:lnTo>
                    <a:pt x="10017625" y="94133"/>
                  </a:lnTo>
                  <a:lnTo>
                    <a:pt x="9972092" y="71054"/>
                  </a:lnTo>
                  <a:lnTo>
                    <a:pt x="9924516" y="51545"/>
                  </a:lnTo>
                  <a:lnTo>
                    <a:pt x="9857354" y="29829"/>
                  </a:lnTo>
                  <a:lnTo>
                    <a:pt x="9819379" y="21745"/>
                  </a:lnTo>
                  <a:lnTo>
                    <a:pt x="9778189" y="15272"/>
                  </a:lnTo>
                  <a:lnTo>
                    <a:pt x="9733568" y="10231"/>
                  </a:lnTo>
                  <a:lnTo>
                    <a:pt x="9685304" y="6443"/>
                  </a:lnTo>
                  <a:lnTo>
                    <a:pt x="9633182" y="3728"/>
                  </a:lnTo>
                  <a:lnTo>
                    <a:pt x="9576987" y="1909"/>
                  </a:lnTo>
                  <a:lnTo>
                    <a:pt x="9516505" y="805"/>
                  </a:lnTo>
                  <a:lnTo>
                    <a:pt x="9451522" y="238"/>
                  </a:lnTo>
                  <a:lnTo>
                    <a:pt x="9381823" y="29"/>
                  </a:lnTo>
                  <a:lnTo>
                    <a:pt x="9307194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5241667" y="4899645"/>
              <a:ext cx="781685" cy="3476625"/>
            </a:xfrm>
            <a:custGeom>
              <a:avLst/>
              <a:gdLst/>
              <a:ahLst/>
              <a:cxnLst/>
              <a:rect l="l" t="t" r="r" b="b"/>
              <a:pathLst>
                <a:path w="781684" h="3476625">
                  <a:moveTo>
                    <a:pt x="0" y="0"/>
                  </a:moveTo>
                  <a:lnTo>
                    <a:pt x="28608" y="71026"/>
                  </a:lnTo>
                  <a:lnTo>
                    <a:pt x="52870" y="131998"/>
                  </a:lnTo>
                  <a:lnTo>
                    <a:pt x="76735" y="192612"/>
                  </a:lnTo>
                  <a:lnTo>
                    <a:pt x="100202" y="252869"/>
                  </a:lnTo>
                  <a:lnTo>
                    <a:pt x="123271" y="312769"/>
                  </a:lnTo>
                  <a:lnTo>
                    <a:pt x="145943" y="372311"/>
                  </a:lnTo>
                  <a:lnTo>
                    <a:pt x="168217" y="431497"/>
                  </a:lnTo>
                  <a:lnTo>
                    <a:pt x="190094" y="490325"/>
                  </a:lnTo>
                  <a:lnTo>
                    <a:pt x="211573" y="548795"/>
                  </a:lnTo>
                  <a:lnTo>
                    <a:pt x="232655" y="606908"/>
                  </a:lnTo>
                  <a:lnTo>
                    <a:pt x="253340" y="664664"/>
                  </a:lnTo>
                  <a:lnTo>
                    <a:pt x="273627" y="722063"/>
                  </a:lnTo>
                  <a:lnTo>
                    <a:pt x="293516" y="779104"/>
                  </a:lnTo>
                  <a:lnTo>
                    <a:pt x="313008" y="835788"/>
                  </a:lnTo>
                  <a:lnTo>
                    <a:pt x="332102" y="892115"/>
                  </a:lnTo>
                  <a:lnTo>
                    <a:pt x="350799" y="948085"/>
                  </a:lnTo>
                  <a:lnTo>
                    <a:pt x="369098" y="1003697"/>
                  </a:lnTo>
                  <a:lnTo>
                    <a:pt x="387000" y="1058952"/>
                  </a:lnTo>
                  <a:lnTo>
                    <a:pt x="404504" y="1113849"/>
                  </a:lnTo>
                  <a:lnTo>
                    <a:pt x="421611" y="1168389"/>
                  </a:lnTo>
                  <a:lnTo>
                    <a:pt x="438320" y="1222572"/>
                  </a:lnTo>
                  <a:lnTo>
                    <a:pt x="454632" y="1276398"/>
                  </a:lnTo>
                  <a:lnTo>
                    <a:pt x="470546" y="1329867"/>
                  </a:lnTo>
                  <a:lnTo>
                    <a:pt x="486063" y="1382978"/>
                  </a:lnTo>
                  <a:lnTo>
                    <a:pt x="501182" y="1435731"/>
                  </a:lnTo>
                  <a:lnTo>
                    <a:pt x="515904" y="1488128"/>
                  </a:lnTo>
                  <a:lnTo>
                    <a:pt x="530228" y="1540167"/>
                  </a:lnTo>
                  <a:lnTo>
                    <a:pt x="544155" y="1591849"/>
                  </a:lnTo>
                  <a:lnTo>
                    <a:pt x="557684" y="1643174"/>
                  </a:lnTo>
                  <a:lnTo>
                    <a:pt x="570816" y="1694141"/>
                  </a:lnTo>
                  <a:lnTo>
                    <a:pt x="583550" y="1744751"/>
                  </a:lnTo>
                  <a:lnTo>
                    <a:pt x="595887" y="1795004"/>
                  </a:lnTo>
                  <a:lnTo>
                    <a:pt x="607826" y="1844899"/>
                  </a:lnTo>
                  <a:lnTo>
                    <a:pt x="619367" y="1894438"/>
                  </a:lnTo>
                  <a:lnTo>
                    <a:pt x="630512" y="1943619"/>
                  </a:lnTo>
                  <a:lnTo>
                    <a:pt x="641258" y="1992442"/>
                  </a:lnTo>
                  <a:lnTo>
                    <a:pt x="651608" y="2040908"/>
                  </a:lnTo>
                  <a:lnTo>
                    <a:pt x="661559" y="2089018"/>
                  </a:lnTo>
                  <a:lnTo>
                    <a:pt x="671113" y="2136769"/>
                  </a:lnTo>
                  <a:lnTo>
                    <a:pt x="680270" y="2184164"/>
                  </a:lnTo>
                  <a:lnTo>
                    <a:pt x="689029" y="2231201"/>
                  </a:lnTo>
                  <a:lnTo>
                    <a:pt x="697391" y="2277881"/>
                  </a:lnTo>
                  <a:lnTo>
                    <a:pt x="705355" y="2324204"/>
                  </a:lnTo>
                  <a:lnTo>
                    <a:pt x="712922" y="2370169"/>
                  </a:lnTo>
                  <a:lnTo>
                    <a:pt x="720091" y="2415777"/>
                  </a:lnTo>
                  <a:lnTo>
                    <a:pt x="726862" y="2461028"/>
                  </a:lnTo>
                  <a:lnTo>
                    <a:pt x="733237" y="2505921"/>
                  </a:lnTo>
                  <a:lnTo>
                    <a:pt x="739213" y="2550458"/>
                  </a:lnTo>
                  <a:lnTo>
                    <a:pt x="744792" y="2594637"/>
                  </a:lnTo>
                  <a:lnTo>
                    <a:pt x="749974" y="2638458"/>
                  </a:lnTo>
                  <a:lnTo>
                    <a:pt x="754758" y="2681923"/>
                  </a:lnTo>
                  <a:lnTo>
                    <a:pt x="759145" y="2725030"/>
                  </a:lnTo>
                  <a:lnTo>
                    <a:pt x="763134" y="2767780"/>
                  </a:lnTo>
                  <a:lnTo>
                    <a:pt x="766726" y="2810172"/>
                  </a:lnTo>
                  <a:lnTo>
                    <a:pt x="769920" y="2852208"/>
                  </a:lnTo>
                  <a:lnTo>
                    <a:pt x="772716" y="2893886"/>
                  </a:lnTo>
                  <a:lnTo>
                    <a:pt x="775115" y="2935206"/>
                  </a:lnTo>
                  <a:lnTo>
                    <a:pt x="777117" y="2976170"/>
                  </a:lnTo>
                  <a:lnTo>
                    <a:pt x="778721" y="3016776"/>
                  </a:lnTo>
                  <a:lnTo>
                    <a:pt x="779928" y="3057025"/>
                  </a:lnTo>
                  <a:lnTo>
                    <a:pt x="780737" y="3096917"/>
                  </a:lnTo>
                  <a:lnTo>
                    <a:pt x="781149" y="3136451"/>
                  </a:lnTo>
                  <a:lnTo>
                    <a:pt x="781163" y="3175628"/>
                  </a:lnTo>
                  <a:lnTo>
                    <a:pt x="780780" y="3214448"/>
                  </a:lnTo>
                  <a:lnTo>
                    <a:pt x="779999" y="3252911"/>
                  </a:lnTo>
                  <a:lnTo>
                    <a:pt x="778820" y="3291016"/>
                  </a:lnTo>
                  <a:lnTo>
                    <a:pt x="775271" y="3366155"/>
                  </a:lnTo>
                  <a:lnTo>
                    <a:pt x="770132" y="3439865"/>
                  </a:lnTo>
                  <a:lnTo>
                    <a:pt x="766966" y="34761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99066" y="4816246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8638" y="0"/>
                  </a:moveTo>
                  <a:lnTo>
                    <a:pt x="0" y="112053"/>
                  </a:lnTo>
                  <a:lnTo>
                    <a:pt x="93096" y="74140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488" y="346504"/>
            <a:ext cx="1944687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Machine</a:t>
            </a:r>
            <a:r>
              <a:rPr dirty="0" sz="9450" spc="-890"/>
              <a:t> </a:t>
            </a:r>
            <a:r>
              <a:rPr dirty="0" sz="9450" spc="60"/>
              <a:t>Learning</a:t>
            </a:r>
            <a:r>
              <a:rPr dirty="0" sz="9450" spc="-885"/>
              <a:t> </a:t>
            </a:r>
            <a:r>
              <a:rPr dirty="0" sz="9450" spc="-135"/>
              <a:t>vs.</a:t>
            </a:r>
            <a:r>
              <a:rPr dirty="0" sz="9450" spc="-890"/>
              <a:t> </a:t>
            </a:r>
            <a:r>
              <a:rPr dirty="0" sz="9450" spc="225"/>
              <a:t>Deep</a:t>
            </a:r>
            <a:r>
              <a:rPr dirty="0" sz="9450" spc="-885"/>
              <a:t> </a:t>
            </a:r>
            <a:r>
              <a:rPr dirty="0" sz="9450" spc="-10"/>
              <a:t>Learning</a:t>
            </a:r>
            <a:endParaRPr sz="9450"/>
          </a:p>
        </p:txBody>
      </p:sp>
      <p:sp>
        <p:nvSpPr>
          <p:cNvPr id="7" name="object 7" descr=""/>
          <p:cNvSpPr txBox="1"/>
          <p:nvPr/>
        </p:nvSpPr>
        <p:spPr>
          <a:xfrm>
            <a:off x="2771420" y="10294218"/>
            <a:ext cx="30867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30" b="1">
                <a:solidFill>
                  <a:srgbClr val="FFFFFF"/>
                </a:solidFill>
                <a:latin typeface="Arial"/>
                <a:cs typeface="Arial"/>
              </a:rPr>
              <a:t>Structured</a:t>
            </a:r>
            <a:r>
              <a:rPr dirty="0" sz="33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638244" y="10294218"/>
            <a:ext cx="35852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0" b="1">
                <a:solidFill>
                  <a:srgbClr val="FFFFFF"/>
                </a:solidFill>
                <a:latin typeface="Arial"/>
                <a:cs typeface="Arial"/>
              </a:rPr>
              <a:t>Unstructured</a:t>
            </a:r>
            <a:r>
              <a:rPr dirty="0" sz="3300" spc="-2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30185" y="2555095"/>
            <a:ext cx="8087995" cy="4530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4984" indent="-502920">
              <a:lnSpc>
                <a:spcPts val="5900"/>
              </a:lnSpc>
              <a:spcBef>
                <a:spcPts val="95"/>
              </a:spcBef>
              <a:buSzPct val="122222"/>
              <a:buChar char="•"/>
              <a:tabLst>
                <a:tab pos="515620" algn="l"/>
              </a:tabLst>
            </a:pPr>
            <a:r>
              <a:rPr dirty="0" sz="4950" spc="9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dirty="0" sz="49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65">
                <a:solidFill>
                  <a:srgbClr val="FFFFFF"/>
                </a:solidFill>
                <a:latin typeface="Arial"/>
                <a:cs typeface="Arial"/>
              </a:rPr>
              <a:t>forest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18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dirty="0" sz="49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80">
                <a:solidFill>
                  <a:srgbClr val="FFFFFF"/>
                </a:solidFill>
                <a:latin typeface="Arial"/>
                <a:cs typeface="Arial"/>
              </a:rPr>
              <a:t>boosted</a:t>
            </a:r>
            <a:r>
              <a:rPr dirty="0" sz="49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7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>
                <a:solidFill>
                  <a:srgbClr val="FFFFFF"/>
                </a:solidFill>
                <a:latin typeface="Arial"/>
                <a:cs typeface="Arial"/>
              </a:rPr>
              <a:t>Naive</a:t>
            </a:r>
            <a:r>
              <a:rPr dirty="0" sz="4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10">
                <a:solidFill>
                  <a:srgbClr val="FFFFFF"/>
                </a:solidFill>
                <a:latin typeface="Arial"/>
                <a:cs typeface="Arial"/>
              </a:rPr>
              <a:t>Bayes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130">
                <a:solidFill>
                  <a:srgbClr val="FFFFFF"/>
                </a:solidFill>
                <a:latin typeface="Arial"/>
                <a:cs typeface="Arial"/>
              </a:rPr>
              <a:t>Nearest</a:t>
            </a:r>
            <a:r>
              <a:rPr dirty="0" sz="4950" spc="-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95">
                <a:solidFill>
                  <a:srgbClr val="FFFFFF"/>
                </a:solidFill>
                <a:latin typeface="Arial"/>
                <a:cs typeface="Arial"/>
              </a:rPr>
              <a:t>neighbour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24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49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85">
                <a:solidFill>
                  <a:srgbClr val="FFFFFF"/>
                </a:solidFill>
                <a:latin typeface="Arial"/>
                <a:cs typeface="Arial"/>
              </a:rPr>
              <a:t>vector</a:t>
            </a:r>
            <a:r>
              <a:rPr dirty="0" sz="49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15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90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-125">
                <a:solidFill>
                  <a:srgbClr val="FFFFFF"/>
                </a:solidFill>
                <a:latin typeface="Arial"/>
                <a:cs typeface="Arial"/>
              </a:rPr>
              <a:t>…many</a:t>
            </a:r>
            <a:r>
              <a:rPr dirty="0" sz="49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2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4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 rot="21240000">
            <a:off x="2595859" y="7240875"/>
            <a:ext cx="584918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0"/>
              </a:lnSpc>
            </a:pPr>
            <a:r>
              <a:rPr dirty="0" baseline="-4535" sz="3675" b="1">
                <a:solidFill>
                  <a:srgbClr val="FFFFFF"/>
                </a:solidFill>
                <a:latin typeface="Bradley Hand"/>
                <a:cs typeface="Bradley Hand"/>
              </a:rPr>
              <a:t>(since</a:t>
            </a:r>
            <a:r>
              <a:rPr dirty="0" baseline="-4535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3401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-3401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67" sz="3675" b="1">
                <a:solidFill>
                  <a:srgbClr val="FFFFFF"/>
                </a:solidFill>
                <a:latin typeface="Bradley Hand"/>
                <a:cs typeface="Bradley Hand"/>
              </a:rPr>
              <a:t>advent</a:t>
            </a:r>
            <a:r>
              <a:rPr dirty="0" baseline="-2267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133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-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deep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learning</a:t>
            </a:r>
            <a:r>
              <a:rPr dirty="0" baseline="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these</a:t>
            </a:r>
            <a:r>
              <a:rPr dirty="0" baseline="3401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spc="-37" b="1">
                <a:solidFill>
                  <a:srgbClr val="FFFFFF"/>
                </a:solidFill>
                <a:latin typeface="Bradley Hand"/>
                <a:cs typeface="Bradley Hand"/>
              </a:rPr>
              <a:t>are</a:t>
            </a:r>
            <a:endParaRPr baseline="4535" sz="3675">
              <a:latin typeface="Bradley Hand"/>
              <a:cs typeface="Bradley Hand"/>
            </a:endParaRPr>
          </a:p>
        </p:txBody>
      </p:sp>
      <p:sp>
        <p:nvSpPr>
          <p:cNvPr id="11" name="object 11" descr=""/>
          <p:cNvSpPr txBox="1"/>
          <p:nvPr/>
        </p:nvSpPr>
        <p:spPr>
          <a:xfrm rot="21240000">
            <a:off x="2752304" y="7596067"/>
            <a:ext cx="5618389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4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often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referred</a:t>
            </a:r>
            <a:r>
              <a:rPr dirty="0" baseline="1133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3401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as</a:t>
            </a:r>
            <a:r>
              <a:rPr dirty="0" baseline="3401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b="1">
                <a:solidFill>
                  <a:srgbClr val="FFFFFF"/>
                </a:solidFill>
                <a:latin typeface="Bradley Hand"/>
                <a:cs typeface="Bradley Hand"/>
              </a:rPr>
              <a:t>“shallow</a:t>
            </a:r>
            <a:r>
              <a:rPr dirty="0" baseline="4535" sz="3675" spc="-3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spc="-15" b="1">
                <a:solidFill>
                  <a:srgbClr val="FFFFFF"/>
                </a:solidFill>
                <a:latin typeface="Bradley Hand"/>
                <a:cs typeface="Bradley Hand"/>
              </a:rPr>
              <a:t>algorithms”)</a:t>
            </a:r>
            <a:endParaRPr baseline="6802" sz="3675">
              <a:latin typeface="Bradley Hand"/>
              <a:cs typeface="Bradley Hand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983233" y="10527490"/>
            <a:ext cx="6386195" cy="100965"/>
            <a:chOff x="5983233" y="10527490"/>
            <a:chExt cx="6386195" cy="100965"/>
          </a:xfrm>
        </p:grpSpPr>
        <p:sp>
          <p:nvSpPr>
            <p:cNvPr id="13" name="object 13" descr=""/>
            <p:cNvSpPr/>
            <p:nvPr/>
          </p:nvSpPr>
          <p:spPr>
            <a:xfrm>
              <a:off x="6073280" y="10577750"/>
              <a:ext cx="6205855" cy="0"/>
            </a:xfrm>
            <a:custGeom>
              <a:avLst/>
              <a:gdLst/>
              <a:ahLst/>
              <a:cxnLst/>
              <a:rect l="l" t="t" r="r" b="b"/>
              <a:pathLst>
                <a:path w="6205855" h="0">
                  <a:moveTo>
                    <a:pt x="6205822" y="0"/>
                  </a:moveTo>
                  <a:lnTo>
                    <a:pt x="6195351" y="0"/>
                  </a:ln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983224" y="10527493"/>
              <a:ext cx="6386195" cy="100965"/>
            </a:xfrm>
            <a:custGeom>
              <a:avLst/>
              <a:gdLst/>
              <a:ahLst/>
              <a:cxnLst/>
              <a:rect l="l" t="t" r="r" b="b"/>
              <a:pathLst>
                <a:path w="6386195" h="100965">
                  <a:moveTo>
                    <a:pt x="100520" y="0"/>
                  </a:moveTo>
                  <a:lnTo>
                    <a:pt x="0" y="50266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  <a:path w="6386195" h="100965">
                  <a:moveTo>
                    <a:pt x="6385928" y="50266"/>
                  </a:moveTo>
                  <a:lnTo>
                    <a:pt x="6285408" y="0"/>
                  </a:lnTo>
                  <a:lnTo>
                    <a:pt x="6285408" y="100520"/>
                  </a:lnTo>
                  <a:lnTo>
                    <a:pt x="6385928" y="5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39084" y="8400542"/>
            <a:ext cx="12728575" cy="196532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8422005" marR="5080" indent="-1612900">
              <a:lnSpc>
                <a:spcPts val="3710"/>
              </a:lnSpc>
              <a:spcBef>
                <a:spcPts val="345"/>
              </a:spcBef>
            </a:pP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32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focused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building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(with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PyTorch)</a:t>
            </a:r>
            <a:endParaRPr sz="3200">
              <a:latin typeface="Arial"/>
              <a:cs typeface="Arial"/>
            </a:endParaRPr>
          </a:p>
          <a:p>
            <a:pPr marL="360045" marR="6658609" indent="-347980">
              <a:lnSpc>
                <a:spcPts val="2820"/>
              </a:lnSpc>
              <a:spcBef>
                <a:spcPts val="2035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(depending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how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you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represent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your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16E7CF"/>
                </a:solidFill>
                <a:latin typeface="Bradley Hand"/>
                <a:cs typeface="Bradley Hand"/>
              </a:rPr>
              <a:t>problem,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many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algorithms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can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be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used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16E7CF"/>
                </a:solidFill>
                <a:latin typeface="Bradley Hand"/>
                <a:cs typeface="Bradley Hand"/>
              </a:rPr>
              <a:t>for</a:t>
            </a:r>
            <a:r>
              <a:rPr dirty="0" sz="2450" spc="5" b="1">
                <a:solidFill>
                  <a:srgbClr val="16E7C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16E7CF"/>
                </a:solidFill>
                <a:latin typeface="Bradley Hand"/>
                <a:cs typeface="Bradley Hand"/>
              </a:rPr>
              <a:t>both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855974" y="1348224"/>
            <a:ext cx="9812655" cy="573786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algn="ctr" marR="376555">
              <a:lnSpc>
                <a:spcPct val="100000"/>
              </a:lnSpc>
              <a:spcBef>
                <a:spcPts val="1185"/>
              </a:spcBef>
            </a:pPr>
            <a:r>
              <a:rPr dirty="0" baseline="2244" sz="7425" b="1">
                <a:solidFill>
                  <a:srgbClr val="FFFFFF"/>
                </a:solidFill>
                <a:latin typeface="Bradley Hand"/>
                <a:cs typeface="Bradley Hand"/>
              </a:rPr>
              <a:t>(common</a:t>
            </a:r>
            <a:r>
              <a:rPr dirty="0" baseline="2244" sz="7425" spc="-3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algorithms)</a:t>
            </a:r>
            <a:endParaRPr sz="4950">
              <a:latin typeface="Bradley Hand"/>
              <a:cs typeface="Bradley Hand"/>
            </a:endParaRPr>
          </a:p>
          <a:p>
            <a:pPr marL="514984" indent="-502920">
              <a:lnSpc>
                <a:spcPts val="5900"/>
              </a:lnSpc>
              <a:spcBef>
                <a:spcPts val="2475"/>
              </a:spcBef>
              <a:buSzPct val="122222"/>
              <a:buChar char="•"/>
              <a:tabLst>
                <a:tab pos="515620" algn="l"/>
              </a:tabLst>
            </a:pPr>
            <a:r>
              <a:rPr dirty="0" sz="4950" spc="65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495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35">
                <a:solidFill>
                  <a:srgbClr val="FFFFFF"/>
                </a:solidFill>
                <a:latin typeface="Arial"/>
                <a:cs typeface="Arial"/>
              </a:rPr>
              <a:t>networks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dirty="0" sz="495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65">
                <a:solidFill>
                  <a:srgbClr val="FFFFFF"/>
                </a:solidFill>
                <a:latin typeface="Arial"/>
                <a:cs typeface="Arial"/>
              </a:rPr>
              <a:t>connected</a:t>
            </a:r>
            <a:r>
              <a:rPr dirty="0" sz="495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9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4950" spc="-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9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165">
                <a:solidFill>
                  <a:srgbClr val="FFFFFF"/>
                </a:solidFill>
                <a:latin typeface="Arial"/>
                <a:cs typeface="Arial"/>
              </a:rPr>
              <a:t>Convolutional</a:t>
            </a:r>
            <a:r>
              <a:rPr dirty="0" sz="49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9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49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9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140">
                <a:solidFill>
                  <a:srgbClr val="FFFFFF"/>
                </a:solidFill>
                <a:latin typeface="Arial"/>
                <a:cs typeface="Arial"/>
              </a:rPr>
              <a:t>Recurrent</a:t>
            </a:r>
            <a:r>
              <a:rPr dirty="0" sz="49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9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dirty="0" sz="49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9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145">
                <a:solidFill>
                  <a:srgbClr val="FFFFFF"/>
                </a:solidFill>
                <a:latin typeface="Arial"/>
                <a:cs typeface="Arial"/>
              </a:rPr>
              <a:t>Transformer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900"/>
              </a:lnSpc>
              <a:buSzPct val="122222"/>
              <a:buChar char="•"/>
              <a:tabLst>
                <a:tab pos="515620" algn="l"/>
              </a:tabLst>
            </a:pPr>
            <a:r>
              <a:rPr dirty="0" sz="4950" spc="-125">
                <a:solidFill>
                  <a:srgbClr val="FFFFFF"/>
                </a:solidFill>
                <a:latin typeface="Arial"/>
                <a:cs typeface="Arial"/>
              </a:rPr>
              <a:t>…many</a:t>
            </a:r>
            <a:r>
              <a:rPr dirty="0" sz="49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2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563624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500"/>
              <a:t>“What</a:t>
            </a:r>
            <a:r>
              <a:rPr dirty="0" sz="9450" spc="-860"/>
              <a:t> </a:t>
            </a:r>
            <a:r>
              <a:rPr dirty="0" sz="9450"/>
              <a:t>are</a:t>
            </a:r>
            <a:r>
              <a:rPr dirty="0" sz="9450" spc="-855"/>
              <a:t> </a:t>
            </a:r>
            <a:r>
              <a:rPr dirty="0" sz="9450"/>
              <a:t>neural</a:t>
            </a:r>
            <a:r>
              <a:rPr dirty="0" sz="9450" spc="-855"/>
              <a:t> </a:t>
            </a:r>
            <a:r>
              <a:rPr dirty="0" sz="9450" spc="285"/>
              <a:t>networks?”</a:t>
            </a:r>
            <a:endParaRPr sz="94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Neural</a:t>
            </a:r>
            <a:r>
              <a:rPr dirty="0" sz="9450" spc="-894"/>
              <a:t> </a:t>
            </a:r>
            <a:r>
              <a:rPr dirty="0" sz="9450" spc="285"/>
              <a:t>Networks</a:t>
            </a:r>
            <a:endParaRPr sz="94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34358" y="1468336"/>
            <a:ext cx="3428365" cy="9191625"/>
            <a:chOff x="434358" y="1468336"/>
            <a:chExt cx="3428365" cy="91916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9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(a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human</a:t>
            </a:r>
            <a:r>
              <a:rPr dirty="0" baseline="1133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spc="-37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endParaRPr baseline="4535" sz="3675">
              <a:latin typeface="Bradley Hand"/>
              <a:cs typeface="Bradley Hand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understand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spc="-15" b="1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baseline="5668" sz="3675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311191" y="5686500"/>
            <a:ext cx="23749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diaster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12700" marR="5080">
              <a:lnSpc>
                <a:spcPts val="3030"/>
              </a:lnSpc>
              <a:spcBef>
                <a:spcPts val="61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Arial"/>
                <a:cs typeface="Arial"/>
              </a:rPr>
              <a:t>Siri,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what’s 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weather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539313" y="3792578"/>
            <a:ext cx="1199515" cy="5147310"/>
            <a:chOff x="3539313" y="3792578"/>
            <a:chExt cx="1199515" cy="5147310"/>
          </a:xfrm>
        </p:grpSpPr>
        <p:sp>
          <p:nvSpPr>
            <p:cNvPr id="24" name="object 24" descr="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632111" y="4885377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644062" y="7306194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252533" y="592407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1" name="object 31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4" name="object 34" descr="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37" name="object 37" descr="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(choose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1133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appropriate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40" name="object 40" descr="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r>
              <a:rPr dirty="0" baseline="1133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dirty="0" baseline="2267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spc="-30" b="1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baseline="3401" sz="3675">
              <a:latin typeface="Bradley Hand"/>
              <a:cs typeface="Bradley Hand"/>
            </a:endParaRPr>
          </a:p>
        </p:txBody>
      </p:sp>
      <p:sp>
        <p:nvSpPr>
          <p:cNvPr id="41" name="object 41" descr="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problem)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2" name="object 42" descr="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(before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gets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used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3" name="object 43" descr=""/>
          <p:cNvSpPr txBox="1"/>
          <p:nvPr/>
        </p:nvSpPr>
        <p:spPr>
          <a:xfrm rot="60000">
            <a:off x="4163328" y="3577235"/>
            <a:ext cx="3114069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1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network,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4" name="object 44" descr=""/>
          <p:cNvSpPr txBox="1"/>
          <p:nvPr/>
        </p:nvSpPr>
        <p:spPr>
          <a:xfrm rot="60000">
            <a:off x="4325782" y="3934727"/>
            <a:ext cx="277250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2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it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needs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sz="2450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5" name="object 45" descr=""/>
          <p:cNvSpPr txBox="1"/>
          <p:nvPr/>
        </p:nvSpPr>
        <p:spPr>
          <a:xfrm rot="60000">
            <a:off x="4693348" y="4291597"/>
            <a:ext cx="202040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90"/>
              </a:lnSpc>
            </a:pP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numbers)</a:t>
            </a:r>
            <a:endParaRPr sz="2450">
              <a:latin typeface="Bradley Hand"/>
              <a:cs typeface="Bradley Hand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549593" y="5919772"/>
            <a:ext cx="4594860" cy="100965"/>
            <a:chOff x="7549593" y="5919772"/>
            <a:chExt cx="4594860" cy="100965"/>
          </a:xfrm>
        </p:grpSpPr>
        <p:sp>
          <p:nvSpPr>
            <p:cNvPr id="47" name="object 47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8276676" y="2999413"/>
            <a:ext cx="3049905" cy="111887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ctr" marL="12065" marR="5080">
              <a:lnSpc>
                <a:spcPts val="2820"/>
              </a:lnSpc>
              <a:spcBef>
                <a:spcPts val="315"/>
              </a:spcBef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Each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these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nodes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is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called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a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“hidden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unit” </a:t>
            </a: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or</a:t>
            </a:r>
            <a:r>
              <a:rPr dirty="0" sz="24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“neuron”.</a:t>
            </a:r>
            <a:endParaRPr sz="24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963681" y="2949574"/>
            <a:ext cx="5355590" cy="5097145"/>
            <a:chOff x="7963681" y="2949574"/>
            <a:chExt cx="5355590" cy="50971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3681" y="2949575"/>
              <a:ext cx="4009203" cy="400920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073052" y="3497275"/>
              <a:ext cx="1047115" cy="2779395"/>
            </a:xfrm>
            <a:custGeom>
              <a:avLst/>
              <a:gdLst/>
              <a:ahLst/>
              <a:cxnLst/>
              <a:rect l="l" t="t" r="r" b="b"/>
              <a:pathLst>
                <a:path w="1047115" h="2779395">
                  <a:moveTo>
                    <a:pt x="0" y="0"/>
                  </a:moveTo>
                  <a:lnTo>
                    <a:pt x="1047088" y="0"/>
                  </a:lnTo>
                  <a:lnTo>
                    <a:pt x="1047088" y="2779152"/>
                  </a:lnTo>
                  <a:lnTo>
                    <a:pt x="0" y="277915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444738" y="3087438"/>
              <a:ext cx="1047115" cy="3733800"/>
            </a:xfrm>
            <a:custGeom>
              <a:avLst/>
              <a:gdLst/>
              <a:ahLst/>
              <a:cxnLst/>
              <a:rect l="l" t="t" r="r" b="b"/>
              <a:pathLst>
                <a:path w="1047115" h="3733800">
                  <a:moveTo>
                    <a:pt x="0" y="0"/>
                  </a:moveTo>
                  <a:lnTo>
                    <a:pt x="1047088" y="0"/>
                  </a:lnTo>
                  <a:lnTo>
                    <a:pt x="1047088" y="3733474"/>
                  </a:lnTo>
                  <a:lnTo>
                    <a:pt x="0" y="373347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868779" y="4357688"/>
              <a:ext cx="965200" cy="1193165"/>
            </a:xfrm>
            <a:custGeom>
              <a:avLst/>
              <a:gdLst/>
              <a:ahLst/>
              <a:cxnLst/>
              <a:rect l="l" t="t" r="r" b="b"/>
              <a:pathLst>
                <a:path w="965200" h="1193164">
                  <a:moveTo>
                    <a:pt x="0" y="0"/>
                  </a:moveTo>
                  <a:lnTo>
                    <a:pt x="964793" y="0"/>
                  </a:lnTo>
                  <a:lnTo>
                    <a:pt x="964793" y="1192976"/>
                  </a:lnTo>
                  <a:lnTo>
                    <a:pt x="0" y="119297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968283" y="7064391"/>
              <a:ext cx="0" cy="981710"/>
            </a:xfrm>
            <a:custGeom>
              <a:avLst/>
              <a:gdLst/>
              <a:ahLst/>
              <a:cxnLst/>
              <a:rect l="l" t="t" r="r" b="b"/>
              <a:pathLst>
                <a:path w="0" h="981709">
                  <a:moveTo>
                    <a:pt x="0" y="981699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918022" y="697434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068896" y="505955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 h="0">
                  <a:moveTo>
                    <a:pt x="125006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978850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977118" y="2960044"/>
              <a:ext cx="3944620" cy="3988435"/>
            </a:xfrm>
            <a:custGeom>
              <a:avLst/>
              <a:gdLst/>
              <a:ahLst/>
              <a:cxnLst/>
              <a:rect l="l" t="t" r="r" b="b"/>
              <a:pathLst>
                <a:path w="3944620" h="3988434">
                  <a:moveTo>
                    <a:pt x="0" y="0"/>
                  </a:moveTo>
                  <a:lnTo>
                    <a:pt x="3944453" y="0"/>
                  </a:lnTo>
                  <a:lnTo>
                    <a:pt x="3944453" y="3988261"/>
                  </a:lnTo>
                  <a:lnTo>
                    <a:pt x="0" y="398826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6537842" y="5009295"/>
            <a:ext cx="1340485" cy="100965"/>
            <a:chOff x="6537842" y="5009295"/>
            <a:chExt cx="1340485" cy="100965"/>
          </a:xfrm>
        </p:grpSpPr>
        <p:sp>
          <p:nvSpPr>
            <p:cNvPr id="13" name="object 13" descr=""/>
            <p:cNvSpPr/>
            <p:nvPr/>
          </p:nvSpPr>
          <p:spPr>
            <a:xfrm>
              <a:off x="6537842" y="5059556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 h="0">
                  <a:moveTo>
                    <a:pt x="0" y="0"/>
                  </a:moveTo>
                  <a:lnTo>
                    <a:pt x="1239598" y="0"/>
                  </a:lnTo>
                  <a:lnTo>
                    <a:pt x="125006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777441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958333" y="4389402"/>
            <a:ext cx="3430904" cy="1358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635">
              <a:lnSpc>
                <a:spcPts val="3695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3300" spc="-3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ts val="3695"/>
              </a:lnSpc>
            </a:pP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(data</a:t>
            </a:r>
            <a:r>
              <a:rPr dirty="0" sz="3300" spc="-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dirty="0" sz="3300" spc="-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300" spc="-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here)</a:t>
            </a:r>
            <a:endParaRPr sz="3300">
              <a:latin typeface="Arial"/>
              <a:cs typeface="Arial"/>
            </a:endParaRPr>
          </a:p>
          <a:p>
            <a:pPr algn="ctr" marR="635">
              <a:lnSpc>
                <a:spcPct val="100000"/>
              </a:lnSpc>
              <a:spcBef>
                <a:spcPts val="165"/>
              </a:spcBef>
            </a:pPr>
            <a:r>
              <a:rPr dirty="0" sz="2450" spc="254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units/neurons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71150" y="8117372"/>
            <a:ext cx="18863945" cy="2983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461009">
              <a:lnSpc>
                <a:spcPts val="3695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Hidden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layer(s)</a:t>
            </a:r>
            <a:endParaRPr sz="3300">
              <a:latin typeface="Arial"/>
              <a:cs typeface="Arial"/>
            </a:endParaRPr>
          </a:p>
          <a:p>
            <a:pPr algn="ctr" marR="461009">
              <a:lnSpc>
                <a:spcPts val="3695"/>
              </a:lnSpc>
            </a:pPr>
            <a:r>
              <a:rPr dirty="0" sz="3300" spc="-60">
                <a:solidFill>
                  <a:srgbClr val="FFFFFF"/>
                </a:solidFill>
                <a:latin typeface="Arial"/>
                <a:cs typeface="Arial"/>
              </a:rPr>
              <a:t>(learns</a:t>
            </a:r>
            <a:r>
              <a:rPr dirty="0" sz="3300" spc="-3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6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3300" spc="-3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3300">
              <a:latin typeface="Arial"/>
              <a:cs typeface="Arial"/>
            </a:endParaRPr>
          </a:p>
          <a:p>
            <a:pPr algn="ctr" marR="461009">
              <a:lnSpc>
                <a:spcPct val="100000"/>
              </a:lnSpc>
              <a:spcBef>
                <a:spcPts val="330"/>
              </a:spcBef>
            </a:pPr>
            <a:r>
              <a:rPr dirty="0" sz="2450" spc="254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units/neurons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 marL="5241290" marR="5080" indent="-5229225">
              <a:lnSpc>
                <a:spcPts val="3429"/>
              </a:lnSpc>
              <a:spcBef>
                <a:spcPts val="2125"/>
              </a:spcBef>
            </a:pPr>
            <a:r>
              <a:rPr dirty="0" sz="3300" spc="55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dirty="0" sz="3300" spc="-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80">
                <a:solidFill>
                  <a:srgbClr val="FFFFFF"/>
                </a:solidFill>
                <a:latin typeface="Arial"/>
                <a:cs typeface="Arial"/>
              </a:rPr>
              <a:t>“patterns”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14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3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arbitrary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75">
                <a:solidFill>
                  <a:srgbClr val="FFFFFF"/>
                </a:solidFill>
                <a:latin typeface="Arial"/>
                <a:cs typeface="Arial"/>
              </a:rPr>
              <a:t>term,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0">
                <a:solidFill>
                  <a:srgbClr val="FFFFFF"/>
                </a:solidFill>
                <a:latin typeface="Arial"/>
                <a:cs typeface="Arial"/>
              </a:rPr>
              <a:t>you’ll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125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33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Arial"/>
                <a:cs typeface="Arial"/>
              </a:rPr>
              <a:t>hear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“embedding”,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“weights”,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60">
                <a:solidFill>
                  <a:srgbClr val="FFFFFF"/>
                </a:solidFill>
                <a:latin typeface="Arial"/>
                <a:cs typeface="Arial"/>
              </a:rPr>
              <a:t>“feature</a:t>
            </a:r>
            <a:r>
              <a:rPr dirty="0" sz="33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representation”, </a:t>
            </a:r>
            <a:r>
              <a:rPr dirty="0" sz="3300" spc="60">
                <a:solidFill>
                  <a:srgbClr val="FFFFFF"/>
                </a:solidFill>
                <a:latin typeface="Arial"/>
                <a:cs typeface="Arial"/>
              </a:rPr>
              <a:t>“feature</a:t>
            </a:r>
            <a:r>
              <a:rPr dirty="0" sz="33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60">
                <a:solidFill>
                  <a:srgbClr val="FFFFFF"/>
                </a:solidFill>
                <a:latin typeface="Arial"/>
                <a:cs typeface="Arial"/>
              </a:rPr>
              <a:t>vectors”</a:t>
            </a:r>
            <a:r>
              <a:rPr dirty="0" sz="33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85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33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referring</a:t>
            </a:r>
            <a:r>
              <a:rPr dirty="0" sz="33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2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3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55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dirty="0" sz="33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things.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375541" y="4237044"/>
            <a:ext cx="6382385" cy="1830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635">
              <a:lnSpc>
                <a:spcPts val="3695"/>
              </a:lnSpc>
              <a:spcBef>
                <a:spcPts val="95"/>
              </a:spcBef>
            </a:pP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3300" spc="-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300">
              <a:latin typeface="Arial"/>
              <a:cs typeface="Arial"/>
            </a:endParaRPr>
          </a:p>
          <a:p>
            <a:pPr algn="ctr" marL="12700" marR="5080">
              <a:lnSpc>
                <a:spcPts val="3429"/>
              </a:lnSpc>
              <a:spcBef>
                <a:spcPts val="290"/>
              </a:spcBef>
            </a:pPr>
            <a:r>
              <a:rPr dirty="0" sz="3300" spc="55">
                <a:solidFill>
                  <a:srgbClr val="FFFFFF"/>
                </a:solidFill>
                <a:latin typeface="Arial"/>
                <a:cs typeface="Arial"/>
              </a:rPr>
              <a:t>(outputs</a:t>
            </a:r>
            <a:r>
              <a:rPr dirty="0" sz="33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learned</a:t>
            </a:r>
            <a:r>
              <a:rPr dirty="0" sz="33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representation</a:t>
            </a:r>
            <a:r>
              <a:rPr dirty="0" sz="33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7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3300" spc="60">
                <a:solidFill>
                  <a:srgbClr val="FFFFFF"/>
                </a:solidFill>
                <a:latin typeface="Arial"/>
                <a:cs typeface="Arial"/>
              </a:rPr>
              <a:t>prediction</a:t>
            </a:r>
            <a:r>
              <a:rPr dirty="0" sz="3300" spc="-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300">
              <a:latin typeface="Arial"/>
              <a:cs typeface="Arial"/>
            </a:endParaRPr>
          </a:p>
          <a:p>
            <a:pPr algn="ctr" marR="635">
              <a:lnSpc>
                <a:spcPct val="100000"/>
              </a:lnSpc>
              <a:spcBef>
                <a:spcPts val="425"/>
              </a:spcBef>
            </a:pPr>
            <a:r>
              <a:rPr dirty="0" sz="2450" spc="254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Arial"/>
                <a:cs typeface="Arial"/>
              </a:rPr>
              <a:t>units/neurons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4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39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420000">
            <a:off x="12362041" y="6654015"/>
            <a:ext cx="7192783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15"/>
              </a:lnSpc>
            </a:pPr>
            <a:r>
              <a:rPr dirty="0" baseline="1610" sz="5175" b="1">
                <a:solidFill>
                  <a:srgbClr val="FFFFFF"/>
                </a:solidFill>
                <a:latin typeface="Bradley Hand"/>
                <a:cs typeface="Bradley Hand"/>
              </a:rPr>
              <a:t>Each</a:t>
            </a:r>
            <a:r>
              <a:rPr dirty="0" baseline="1610" sz="5175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10" sz="5175" b="1">
                <a:solidFill>
                  <a:srgbClr val="FFFFFF"/>
                </a:solidFill>
                <a:latin typeface="Bradley Hand"/>
                <a:cs typeface="Bradley Hand"/>
              </a:rPr>
              <a:t>layer</a:t>
            </a:r>
            <a:r>
              <a:rPr dirty="0" baseline="1610" sz="5175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10" sz="5175" b="1">
                <a:solidFill>
                  <a:srgbClr val="FFFFFF"/>
                </a:solidFill>
                <a:latin typeface="Bradley Hand"/>
                <a:cs typeface="Bradley Hand"/>
              </a:rPr>
              <a:t>is</a:t>
            </a:r>
            <a:r>
              <a:rPr dirty="0" baseline="1610" sz="5175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610" sz="5175" b="1">
                <a:solidFill>
                  <a:srgbClr val="FFFFFF"/>
                </a:solidFill>
                <a:latin typeface="Bradley Hand"/>
                <a:cs typeface="Bradley Hand"/>
              </a:rPr>
              <a:t>usually</a:t>
            </a:r>
            <a:r>
              <a:rPr dirty="0" baseline="1610" sz="5175" spc="-1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450" b="1">
                <a:solidFill>
                  <a:srgbClr val="FFFFFF"/>
                </a:solidFill>
                <a:latin typeface="Bradley Hand"/>
                <a:cs typeface="Bradley Hand"/>
              </a:rPr>
              <a:t>combination</a:t>
            </a:r>
            <a:r>
              <a:rPr dirty="0" sz="3450" spc="-1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450" spc="-2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endParaRPr sz="3450">
              <a:latin typeface="Bradley Hand"/>
              <a:cs typeface="Bradley Hand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420000">
            <a:off x="12629881" y="7149233"/>
            <a:ext cx="6533112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baseline="1610" sz="5175" b="1">
                <a:solidFill>
                  <a:srgbClr val="73FDEA"/>
                </a:solidFill>
                <a:latin typeface="Bradley Hand"/>
                <a:cs typeface="Bradley Hand"/>
              </a:rPr>
              <a:t>linear</a:t>
            </a:r>
            <a:r>
              <a:rPr dirty="0" baseline="1610" sz="5175" spc="-15" b="1">
                <a:solidFill>
                  <a:srgbClr val="73FDEA"/>
                </a:solidFill>
                <a:latin typeface="Bradley Hand"/>
                <a:cs typeface="Bradley Hand"/>
              </a:rPr>
              <a:t> </a:t>
            </a:r>
            <a:r>
              <a:rPr dirty="0" baseline="1610" sz="5175" b="1">
                <a:solidFill>
                  <a:srgbClr val="73FDEA"/>
                </a:solidFill>
                <a:latin typeface="Bradley Hand"/>
                <a:cs typeface="Bradley Hand"/>
              </a:rPr>
              <a:t>(straight</a:t>
            </a:r>
            <a:r>
              <a:rPr dirty="0" baseline="1610" sz="5175" spc="-15" b="1">
                <a:solidFill>
                  <a:srgbClr val="73FDEA"/>
                </a:solidFill>
                <a:latin typeface="Bradley Hand"/>
                <a:cs typeface="Bradley Hand"/>
              </a:rPr>
              <a:t> </a:t>
            </a:r>
            <a:r>
              <a:rPr dirty="0" sz="3450" b="1">
                <a:solidFill>
                  <a:srgbClr val="73FDEA"/>
                </a:solidFill>
                <a:latin typeface="Bradley Hand"/>
                <a:cs typeface="Bradley Hand"/>
              </a:rPr>
              <a:t>line)</a:t>
            </a:r>
            <a:r>
              <a:rPr dirty="0" sz="3450" spc="-10" b="1">
                <a:solidFill>
                  <a:srgbClr val="73FDEA"/>
                </a:solidFill>
                <a:latin typeface="Bradley Hand"/>
                <a:cs typeface="Bradley Hand"/>
              </a:rPr>
              <a:t> </a:t>
            </a:r>
            <a:r>
              <a:rPr dirty="0" sz="3450" b="1">
                <a:solidFill>
                  <a:srgbClr val="FFFFFF"/>
                </a:solidFill>
                <a:latin typeface="Bradley Hand"/>
                <a:cs typeface="Bradley Hand"/>
              </a:rPr>
              <a:t>and/or</a:t>
            </a:r>
            <a:r>
              <a:rPr dirty="0" sz="3450" spc="-1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450" spc="-20" b="1">
                <a:solidFill>
                  <a:srgbClr val="00A2FF"/>
                </a:solidFill>
                <a:latin typeface="Bradley Hand"/>
                <a:cs typeface="Bradley Hand"/>
              </a:rPr>
              <a:t>non-</a:t>
            </a:r>
            <a:endParaRPr sz="3450">
              <a:latin typeface="Bradley Hand"/>
              <a:cs typeface="Bradley Hand"/>
            </a:endParaRPr>
          </a:p>
        </p:txBody>
      </p:sp>
      <p:sp>
        <p:nvSpPr>
          <p:cNvPr id="20" name="object 20" descr=""/>
          <p:cNvSpPr txBox="1"/>
          <p:nvPr/>
        </p:nvSpPr>
        <p:spPr>
          <a:xfrm rot="420000">
            <a:off x="12395160" y="7645027"/>
            <a:ext cx="687844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baseline="1610" sz="5175" b="1">
                <a:solidFill>
                  <a:srgbClr val="00A2FF"/>
                </a:solidFill>
                <a:latin typeface="Bradley Hand"/>
                <a:cs typeface="Bradley Hand"/>
              </a:rPr>
              <a:t>linear</a:t>
            </a:r>
            <a:r>
              <a:rPr dirty="0" baseline="1610" sz="5175" spc="-15" b="1">
                <a:solidFill>
                  <a:srgbClr val="00A2FF"/>
                </a:solidFill>
                <a:latin typeface="Bradley Hand"/>
                <a:cs typeface="Bradley Hand"/>
              </a:rPr>
              <a:t> </a:t>
            </a:r>
            <a:r>
              <a:rPr dirty="0" sz="3450" b="1">
                <a:solidFill>
                  <a:srgbClr val="00A2FF"/>
                </a:solidFill>
                <a:latin typeface="Bradley Hand"/>
                <a:cs typeface="Bradley Hand"/>
              </a:rPr>
              <a:t>(not-straight</a:t>
            </a:r>
            <a:r>
              <a:rPr dirty="0" sz="3450" spc="-10" b="1">
                <a:solidFill>
                  <a:srgbClr val="00A2FF"/>
                </a:solidFill>
                <a:latin typeface="Bradley Hand"/>
                <a:cs typeface="Bradley Hand"/>
              </a:rPr>
              <a:t> </a:t>
            </a:r>
            <a:r>
              <a:rPr dirty="0" sz="3450" b="1">
                <a:solidFill>
                  <a:srgbClr val="00A2FF"/>
                </a:solidFill>
                <a:latin typeface="Bradley Hand"/>
                <a:cs typeface="Bradley Hand"/>
              </a:rPr>
              <a:t>line)</a:t>
            </a:r>
            <a:r>
              <a:rPr dirty="0" sz="3450" spc="-10" b="1">
                <a:solidFill>
                  <a:srgbClr val="00A2FF"/>
                </a:solidFill>
                <a:latin typeface="Bradley Hand"/>
                <a:cs typeface="Bradley Hand"/>
              </a:rPr>
              <a:t> </a:t>
            </a:r>
            <a:r>
              <a:rPr dirty="0" sz="3450" spc="-10" b="1">
                <a:solidFill>
                  <a:srgbClr val="FFFFFF"/>
                </a:solidFill>
                <a:latin typeface="Bradley Hand"/>
                <a:cs typeface="Bradley Hand"/>
              </a:rPr>
              <a:t>functions</a:t>
            </a:r>
            <a:endParaRPr sz="3450">
              <a:latin typeface="Bradley Hand"/>
              <a:cs typeface="Bradley Hand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167809" y="127531"/>
            <a:ext cx="15793085" cy="2703830"/>
          </a:xfrm>
          <a:prstGeom prst="rect"/>
        </p:spPr>
        <p:txBody>
          <a:bodyPr wrap="square" lIns="0" tIns="235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9450" spc="350"/>
              <a:t>Anatomy</a:t>
            </a:r>
            <a:r>
              <a:rPr dirty="0" sz="9450" spc="-955"/>
              <a:t> </a:t>
            </a:r>
            <a:r>
              <a:rPr dirty="0" sz="9450" spc="660"/>
              <a:t>of</a:t>
            </a:r>
            <a:r>
              <a:rPr dirty="0" sz="9450" spc="-955"/>
              <a:t> </a:t>
            </a:r>
            <a:r>
              <a:rPr dirty="0" sz="9450"/>
              <a:t>Neural</a:t>
            </a:r>
            <a:r>
              <a:rPr dirty="0" sz="9450" spc="-950"/>
              <a:t> </a:t>
            </a:r>
            <a:r>
              <a:rPr dirty="0" sz="9450" spc="285"/>
              <a:t>Networks</a:t>
            </a:r>
            <a:endParaRPr sz="9450"/>
          </a:p>
          <a:p>
            <a:pPr algn="ctr" marL="6605270" marR="6780530" indent="-8890">
              <a:lnSpc>
                <a:spcPts val="3429"/>
              </a:lnSpc>
              <a:spcBef>
                <a:spcPts val="1160"/>
              </a:spcBef>
            </a:pPr>
            <a:r>
              <a:rPr dirty="0" sz="3300" spc="-10" b="1">
                <a:latin typeface="Arial"/>
                <a:cs typeface="Arial"/>
              </a:rPr>
              <a:t>Overall architecture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2401" y="2838479"/>
            <a:ext cx="3373754" cy="3874135"/>
            <a:chOff x="1652401" y="2838479"/>
            <a:chExt cx="3373754" cy="3874135"/>
          </a:xfrm>
        </p:grpSpPr>
        <p:sp>
          <p:nvSpPr>
            <p:cNvPr id="3" name="object 3" descr=""/>
            <p:cNvSpPr/>
            <p:nvPr/>
          </p:nvSpPr>
          <p:spPr>
            <a:xfrm>
              <a:off x="165240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1" y="0"/>
                  </a:moveTo>
                  <a:lnTo>
                    <a:pt x="676702" y="0"/>
                  </a:lnTo>
                  <a:lnTo>
                    <a:pt x="542028" y="518"/>
                  </a:lnTo>
                  <a:lnTo>
                    <a:pt x="484699" y="1748"/>
                  </a:lnTo>
                  <a:lnTo>
                    <a:pt x="433420" y="4145"/>
                  </a:lnTo>
                  <a:lnTo>
                    <a:pt x="387728" y="8097"/>
                  </a:lnTo>
                  <a:lnTo>
                    <a:pt x="347155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5" y="187933"/>
                  </a:lnTo>
                  <a:lnTo>
                    <a:pt x="53863" y="232053"/>
                  </a:lnTo>
                  <a:lnTo>
                    <a:pt x="33099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099" y="3594183"/>
                  </a:lnTo>
                  <a:lnTo>
                    <a:pt x="53863" y="3641704"/>
                  </a:lnTo>
                  <a:lnTo>
                    <a:pt x="80145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5" y="3859766"/>
                  </a:lnTo>
                  <a:lnTo>
                    <a:pt x="387728" y="3865660"/>
                  </a:lnTo>
                  <a:lnTo>
                    <a:pt x="433420" y="3869611"/>
                  </a:lnTo>
                  <a:lnTo>
                    <a:pt x="484699" y="3872008"/>
                  </a:lnTo>
                  <a:lnTo>
                    <a:pt x="542028" y="3873239"/>
                  </a:lnTo>
                  <a:lnTo>
                    <a:pt x="676702" y="3873757"/>
                  </a:lnTo>
                  <a:lnTo>
                    <a:pt x="2696971" y="3873757"/>
                  </a:lnTo>
                  <a:lnTo>
                    <a:pt x="2831644" y="3873239"/>
                  </a:lnTo>
                  <a:lnTo>
                    <a:pt x="2888974" y="3872008"/>
                  </a:lnTo>
                  <a:lnTo>
                    <a:pt x="2940252" y="3869611"/>
                  </a:lnTo>
                  <a:lnTo>
                    <a:pt x="2985945" y="3865660"/>
                  </a:lnTo>
                  <a:lnTo>
                    <a:pt x="3026518" y="3859766"/>
                  </a:lnTo>
                  <a:lnTo>
                    <a:pt x="3094165" y="3840593"/>
                  </a:lnTo>
                  <a:lnTo>
                    <a:pt x="3141685" y="3819829"/>
                  </a:lnTo>
                  <a:lnTo>
                    <a:pt x="3185805" y="3793546"/>
                  </a:lnTo>
                  <a:lnTo>
                    <a:pt x="3226102" y="3762168"/>
                  </a:lnTo>
                  <a:lnTo>
                    <a:pt x="3262150" y="3726120"/>
                  </a:lnTo>
                  <a:lnTo>
                    <a:pt x="3293527" y="3685824"/>
                  </a:lnTo>
                  <a:lnTo>
                    <a:pt x="3319810" y="3641704"/>
                  </a:lnTo>
                  <a:lnTo>
                    <a:pt x="3340573" y="3594183"/>
                  </a:lnTo>
                  <a:lnTo>
                    <a:pt x="3359747" y="3526536"/>
                  </a:lnTo>
                  <a:lnTo>
                    <a:pt x="3365642" y="3485964"/>
                  </a:lnTo>
                  <a:lnTo>
                    <a:pt x="3369593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3" y="433486"/>
                  </a:lnTo>
                  <a:lnTo>
                    <a:pt x="3365642" y="387793"/>
                  </a:lnTo>
                  <a:lnTo>
                    <a:pt x="3359747" y="347221"/>
                  </a:lnTo>
                  <a:lnTo>
                    <a:pt x="3340573" y="279573"/>
                  </a:lnTo>
                  <a:lnTo>
                    <a:pt x="3319810" y="232053"/>
                  </a:lnTo>
                  <a:lnTo>
                    <a:pt x="3293527" y="187933"/>
                  </a:lnTo>
                  <a:lnTo>
                    <a:pt x="3262150" y="147637"/>
                  </a:lnTo>
                  <a:lnTo>
                    <a:pt x="3226102" y="111588"/>
                  </a:lnTo>
                  <a:lnTo>
                    <a:pt x="3185805" y="80211"/>
                  </a:lnTo>
                  <a:lnTo>
                    <a:pt x="3141685" y="53929"/>
                  </a:lnTo>
                  <a:lnTo>
                    <a:pt x="3094165" y="33165"/>
                  </a:lnTo>
                  <a:lnTo>
                    <a:pt x="3026518" y="13991"/>
                  </a:lnTo>
                  <a:lnTo>
                    <a:pt x="2985945" y="8097"/>
                  </a:lnTo>
                  <a:lnTo>
                    <a:pt x="2940252" y="4145"/>
                  </a:lnTo>
                  <a:lnTo>
                    <a:pt x="2888974" y="1748"/>
                  </a:lnTo>
                  <a:lnTo>
                    <a:pt x="2831644" y="518"/>
                  </a:lnTo>
                  <a:lnTo>
                    <a:pt x="2767799" y="64"/>
                  </a:lnTo>
                  <a:lnTo>
                    <a:pt x="2696971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193" y="2981237"/>
              <a:ext cx="3032026" cy="3588331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171903" y="6933074"/>
            <a:ext cx="2334895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240" marR="5080" indent="-257175">
              <a:lnSpc>
                <a:spcPct val="107500"/>
              </a:lnSpc>
              <a:spcBef>
                <a:spcPts val="100"/>
              </a:spcBef>
            </a:pPr>
            <a:r>
              <a:rPr dirty="0" sz="3450" spc="75">
                <a:solidFill>
                  <a:srgbClr val="FFFFFF"/>
                </a:solidFill>
                <a:latin typeface="Arial"/>
                <a:cs typeface="Arial"/>
              </a:rPr>
              <a:t>Supervised </a:t>
            </a:r>
            <a:r>
              <a:rPr dirty="0" sz="3450" spc="7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365211" y="2838479"/>
            <a:ext cx="3373754" cy="3874135"/>
            <a:chOff x="8365211" y="2838479"/>
            <a:chExt cx="3373754" cy="3874135"/>
          </a:xfrm>
        </p:grpSpPr>
        <p:sp>
          <p:nvSpPr>
            <p:cNvPr id="7" name="object 7" descr=""/>
            <p:cNvSpPr/>
            <p:nvPr/>
          </p:nvSpPr>
          <p:spPr>
            <a:xfrm>
              <a:off x="836521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4" y="0"/>
                  </a:moveTo>
                  <a:lnTo>
                    <a:pt x="676703" y="0"/>
                  </a:lnTo>
                  <a:lnTo>
                    <a:pt x="542029" y="518"/>
                  </a:lnTo>
                  <a:lnTo>
                    <a:pt x="484700" y="1748"/>
                  </a:lnTo>
                  <a:lnTo>
                    <a:pt x="433421" y="4145"/>
                  </a:lnTo>
                  <a:lnTo>
                    <a:pt x="387729" y="8097"/>
                  </a:lnTo>
                  <a:lnTo>
                    <a:pt x="347156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6" y="187933"/>
                  </a:lnTo>
                  <a:lnTo>
                    <a:pt x="53864" y="232053"/>
                  </a:lnTo>
                  <a:lnTo>
                    <a:pt x="33100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100" y="3594183"/>
                  </a:lnTo>
                  <a:lnTo>
                    <a:pt x="53864" y="3641704"/>
                  </a:lnTo>
                  <a:lnTo>
                    <a:pt x="80146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6" y="3859766"/>
                  </a:lnTo>
                  <a:lnTo>
                    <a:pt x="387729" y="3865660"/>
                  </a:lnTo>
                  <a:lnTo>
                    <a:pt x="433421" y="3869611"/>
                  </a:lnTo>
                  <a:lnTo>
                    <a:pt x="484700" y="3872008"/>
                  </a:lnTo>
                  <a:lnTo>
                    <a:pt x="542029" y="3873239"/>
                  </a:lnTo>
                  <a:lnTo>
                    <a:pt x="676703" y="3873757"/>
                  </a:lnTo>
                  <a:lnTo>
                    <a:pt x="2696974" y="3873757"/>
                  </a:lnTo>
                  <a:lnTo>
                    <a:pt x="2831644" y="3873239"/>
                  </a:lnTo>
                  <a:lnTo>
                    <a:pt x="2888973" y="3872008"/>
                  </a:lnTo>
                  <a:lnTo>
                    <a:pt x="2940251" y="3869611"/>
                  </a:lnTo>
                  <a:lnTo>
                    <a:pt x="2985944" y="3865660"/>
                  </a:lnTo>
                  <a:lnTo>
                    <a:pt x="3026517" y="3859766"/>
                  </a:lnTo>
                  <a:lnTo>
                    <a:pt x="3094166" y="3840593"/>
                  </a:lnTo>
                  <a:lnTo>
                    <a:pt x="3141687" y="3819829"/>
                  </a:lnTo>
                  <a:lnTo>
                    <a:pt x="3185807" y="3793546"/>
                  </a:lnTo>
                  <a:lnTo>
                    <a:pt x="3226103" y="3762168"/>
                  </a:lnTo>
                  <a:lnTo>
                    <a:pt x="3262152" y="3726120"/>
                  </a:lnTo>
                  <a:lnTo>
                    <a:pt x="3293530" y="3685824"/>
                  </a:lnTo>
                  <a:lnTo>
                    <a:pt x="3319813" y="3641704"/>
                  </a:lnTo>
                  <a:lnTo>
                    <a:pt x="3340578" y="3594183"/>
                  </a:lnTo>
                  <a:lnTo>
                    <a:pt x="3359749" y="3526536"/>
                  </a:lnTo>
                  <a:lnTo>
                    <a:pt x="3365643" y="3485964"/>
                  </a:lnTo>
                  <a:lnTo>
                    <a:pt x="3369594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4" y="433486"/>
                  </a:lnTo>
                  <a:lnTo>
                    <a:pt x="3365643" y="387793"/>
                  </a:lnTo>
                  <a:lnTo>
                    <a:pt x="3359749" y="347221"/>
                  </a:lnTo>
                  <a:lnTo>
                    <a:pt x="3340578" y="279573"/>
                  </a:lnTo>
                  <a:lnTo>
                    <a:pt x="3319813" y="232053"/>
                  </a:lnTo>
                  <a:lnTo>
                    <a:pt x="3293530" y="187933"/>
                  </a:lnTo>
                  <a:lnTo>
                    <a:pt x="3262152" y="147637"/>
                  </a:lnTo>
                  <a:lnTo>
                    <a:pt x="3226103" y="111588"/>
                  </a:lnTo>
                  <a:lnTo>
                    <a:pt x="3185807" y="80211"/>
                  </a:lnTo>
                  <a:lnTo>
                    <a:pt x="3141687" y="53929"/>
                  </a:lnTo>
                  <a:lnTo>
                    <a:pt x="3094166" y="33165"/>
                  </a:lnTo>
                  <a:lnTo>
                    <a:pt x="3026517" y="13991"/>
                  </a:lnTo>
                  <a:lnTo>
                    <a:pt x="2985944" y="8097"/>
                  </a:lnTo>
                  <a:lnTo>
                    <a:pt x="2940251" y="4145"/>
                  </a:lnTo>
                  <a:lnTo>
                    <a:pt x="2888973" y="1748"/>
                  </a:lnTo>
                  <a:lnTo>
                    <a:pt x="2831644" y="518"/>
                  </a:lnTo>
                  <a:lnTo>
                    <a:pt x="2767800" y="64"/>
                  </a:lnTo>
                  <a:lnTo>
                    <a:pt x="2696974" y="0"/>
                  </a:lnTo>
                  <a:close/>
                </a:path>
              </a:pathLst>
            </a:custGeom>
            <a:solidFill>
              <a:srgbClr val="FF968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7004" y="2981237"/>
              <a:ext cx="3032026" cy="358833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745883" y="3161647"/>
              <a:ext cx="801370" cy="801370"/>
            </a:xfrm>
            <a:custGeom>
              <a:avLst/>
              <a:gdLst/>
              <a:ahLst/>
              <a:cxnLst/>
              <a:rect l="l" t="t" r="r" b="b"/>
              <a:pathLst>
                <a:path w="801370" h="801370">
                  <a:moveTo>
                    <a:pt x="143024" y="0"/>
                  </a:moveTo>
                  <a:lnTo>
                    <a:pt x="0" y="143023"/>
                  </a:lnTo>
                  <a:lnTo>
                    <a:pt x="657786" y="800810"/>
                  </a:lnTo>
                  <a:lnTo>
                    <a:pt x="800811" y="657785"/>
                  </a:lnTo>
                  <a:lnTo>
                    <a:pt x="143024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8416790" y="6933074"/>
            <a:ext cx="3270885" cy="172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7500"/>
              </a:lnSpc>
              <a:spcBef>
                <a:spcPts val="100"/>
              </a:spcBef>
            </a:pPr>
            <a:r>
              <a:rPr dirty="0" sz="3450" spc="105">
                <a:solidFill>
                  <a:srgbClr val="FFFFFF"/>
                </a:solidFill>
                <a:latin typeface="Arial"/>
                <a:cs typeface="Arial"/>
              </a:rPr>
              <a:t>Unsupervised</a:t>
            </a:r>
            <a:r>
              <a:rPr dirty="0" sz="345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3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3450">
                <a:solidFill>
                  <a:srgbClr val="FFFFFF"/>
                </a:solidFill>
                <a:latin typeface="Arial"/>
                <a:cs typeface="Arial"/>
              </a:rPr>
              <a:t>Self-</a:t>
            </a:r>
            <a:r>
              <a:rPr dirty="0" sz="3450" spc="105">
                <a:solidFill>
                  <a:srgbClr val="FFFFFF"/>
                </a:solidFill>
                <a:latin typeface="Arial"/>
                <a:cs typeface="Arial"/>
              </a:rPr>
              <a:t>supervised </a:t>
            </a:r>
            <a:r>
              <a:rPr dirty="0" sz="3450" spc="7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772338" y="6933074"/>
            <a:ext cx="1821180" cy="115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100">
              <a:lnSpc>
                <a:spcPct val="107500"/>
              </a:lnSpc>
              <a:spcBef>
                <a:spcPts val="100"/>
              </a:spcBef>
            </a:pPr>
            <a:r>
              <a:rPr dirty="0" sz="3450" spc="60">
                <a:solidFill>
                  <a:srgbClr val="FFFFFF"/>
                </a:solidFill>
                <a:latin typeface="Arial"/>
                <a:cs typeface="Arial"/>
              </a:rPr>
              <a:t>Transfer </a:t>
            </a:r>
            <a:r>
              <a:rPr dirty="0" sz="3450" spc="7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3526" y="2981237"/>
            <a:ext cx="3588241" cy="358824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6517" rIns="0" bIns="0" rtlCol="0" vert="horz">
            <a:spAutoFit/>
          </a:bodyPr>
          <a:lstStyle/>
          <a:p>
            <a:pPr marL="5887085">
              <a:lnSpc>
                <a:spcPct val="100000"/>
              </a:lnSpc>
              <a:spcBef>
                <a:spcPts val="135"/>
              </a:spcBef>
            </a:pPr>
            <a:r>
              <a:rPr dirty="0" sz="7550" spc="-395"/>
              <a:t>T</a:t>
            </a:r>
            <a:r>
              <a:rPr dirty="0" sz="7550" spc="40"/>
              <a:t>y</a:t>
            </a:r>
            <a:r>
              <a:rPr dirty="0" sz="7550" spc="85"/>
              <a:t>p</a:t>
            </a:r>
            <a:r>
              <a:rPr dirty="0" sz="7550" spc="65"/>
              <a:t>e</a:t>
            </a:r>
            <a:r>
              <a:rPr dirty="0" sz="7550" spc="190"/>
              <a:t>s</a:t>
            </a:r>
            <a:r>
              <a:rPr dirty="0" sz="7550" spc="-770"/>
              <a:t> </a:t>
            </a:r>
            <a:r>
              <a:rPr dirty="0" sz="7550" spc="530"/>
              <a:t>of</a:t>
            </a:r>
            <a:r>
              <a:rPr dirty="0" sz="7550" spc="-775"/>
              <a:t> </a:t>
            </a:r>
            <a:r>
              <a:rPr dirty="0" sz="7550" spc="40"/>
              <a:t>Learning</a:t>
            </a:r>
            <a:endParaRPr sz="7550"/>
          </a:p>
        </p:txBody>
      </p:sp>
      <p:grpSp>
        <p:nvGrpSpPr>
          <p:cNvPr id="14" name="object 14" descr=""/>
          <p:cNvGrpSpPr/>
          <p:nvPr/>
        </p:nvGrpSpPr>
        <p:grpSpPr>
          <a:xfrm>
            <a:off x="15756954" y="8536789"/>
            <a:ext cx="1339215" cy="1059180"/>
            <a:chOff x="15756954" y="8536789"/>
            <a:chExt cx="1339215" cy="1059180"/>
          </a:xfrm>
        </p:grpSpPr>
        <p:sp>
          <p:nvSpPr>
            <p:cNvPr id="15" name="object 15" descr=""/>
            <p:cNvSpPr/>
            <p:nvPr/>
          </p:nvSpPr>
          <p:spPr>
            <a:xfrm>
              <a:off x="15767425" y="8626836"/>
              <a:ext cx="1278255" cy="958850"/>
            </a:xfrm>
            <a:custGeom>
              <a:avLst/>
              <a:gdLst/>
              <a:ahLst/>
              <a:cxnLst/>
              <a:rect l="l" t="t" r="r" b="b"/>
              <a:pathLst>
                <a:path w="1278255" h="958850">
                  <a:moveTo>
                    <a:pt x="1278006" y="0"/>
                  </a:moveTo>
                  <a:lnTo>
                    <a:pt x="1273972" y="44037"/>
                  </a:lnTo>
                  <a:lnTo>
                    <a:pt x="1260290" y="110029"/>
                  </a:lnTo>
                  <a:lnTo>
                    <a:pt x="1238951" y="174496"/>
                  </a:lnTo>
                  <a:lnTo>
                    <a:pt x="1209955" y="237440"/>
                  </a:lnTo>
                  <a:lnTo>
                    <a:pt x="1173301" y="298859"/>
                  </a:lnTo>
                  <a:lnTo>
                    <a:pt x="1128990" y="358754"/>
                  </a:lnTo>
                  <a:lnTo>
                    <a:pt x="1103964" y="388130"/>
                  </a:lnTo>
                  <a:lnTo>
                    <a:pt x="1077022" y="417125"/>
                  </a:lnTo>
                  <a:lnTo>
                    <a:pt x="1048167" y="445739"/>
                  </a:lnTo>
                  <a:lnTo>
                    <a:pt x="1017397" y="473972"/>
                  </a:lnTo>
                  <a:lnTo>
                    <a:pt x="984713" y="501824"/>
                  </a:lnTo>
                  <a:lnTo>
                    <a:pt x="950115" y="529295"/>
                  </a:lnTo>
                  <a:lnTo>
                    <a:pt x="913602" y="556384"/>
                  </a:lnTo>
                  <a:lnTo>
                    <a:pt x="875175" y="583093"/>
                  </a:lnTo>
                  <a:lnTo>
                    <a:pt x="834834" y="609421"/>
                  </a:lnTo>
                  <a:lnTo>
                    <a:pt x="792578" y="635368"/>
                  </a:lnTo>
                  <a:lnTo>
                    <a:pt x="748409" y="660934"/>
                  </a:lnTo>
                  <a:lnTo>
                    <a:pt x="702324" y="686118"/>
                  </a:lnTo>
                  <a:lnTo>
                    <a:pt x="654326" y="710922"/>
                  </a:lnTo>
                  <a:lnTo>
                    <a:pt x="604413" y="735345"/>
                  </a:lnTo>
                  <a:lnTo>
                    <a:pt x="552586" y="759386"/>
                  </a:lnTo>
                  <a:lnTo>
                    <a:pt x="498845" y="783047"/>
                  </a:lnTo>
                  <a:lnTo>
                    <a:pt x="443189" y="806327"/>
                  </a:lnTo>
                  <a:lnTo>
                    <a:pt x="385619" y="829225"/>
                  </a:lnTo>
                  <a:lnTo>
                    <a:pt x="326135" y="851743"/>
                  </a:lnTo>
                  <a:lnTo>
                    <a:pt x="264737" y="873879"/>
                  </a:lnTo>
                  <a:lnTo>
                    <a:pt x="201424" y="895635"/>
                  </a:lnTo>
                  <a:lnTo>
                    <a:pt x="136197" y="917009"/>
                  </a:lnTo>
                  <a:lnTo>
                    <a:pt x="69055" y="938002"/>
                  </a:lnTo>
                  <a:lnTo>
                    <a:pt x="0" y="95861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995115" y="85367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867" y="0"/>
                  </a:moveTo>
                  <a:lnTo>
                    <a:pt x="0" y="100212"/>
                  </a:lnTo>
                  <a:lnTo>
                    <a:pt x="100510" y="100824"/>
                  </a:lnTo>
                  <a:lnTo>
                    <a:pt x="50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323853" y="9610165"/>
            <a:ext cx="12043410" cy="9867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3775"/>
              </a:lnSpc>
              <a:spcBef>
                <a:spcPts val="114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We’ll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writing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6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775"/>
              </a:lnSpc>
            </a:pP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adopted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32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paradigms.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101809" y="8534968"/>
            <a:ext cx="1415415" cy="1061085"/>
            <a:chOff x="4101809" y="8534968"/>
            <a:chExt cx="1415415" cy="1061085"/>
          </a:xfrm>
        </p:grpSpPr>
        <p:sp>
          <p:nvSpPr>
            <p:cNvPr id="19" name="object 19" descr=""/>
            <p:cNvSpPr/>
            <p:nvPr/>
          </p:nvSpPr>
          <p:spPr>
            <a:xfrm>
              <a:off x="4147585" y="8621887"/>
              <a:ext cx="1359535" cy="963930"/>
            </a:xfrm>
            <a:custGeom>
              <a:avLst/>
              <a:gdLst/>
              <a:ahLst/>
              <a:cxnLst/>
              <a:rect l="l" t="t" r="r" b="b"/>
              <a:pathLst>
                <a:path w="1359535" h="963929">
                  <a:moveTo>
                    <a:pt x="0" y="0"/>
                  </a:moveTo>
                  <a:lnTo>
                    <a:pt x="15047" y="43890"/>
                  </a:lnTo>
                  <a:lnTo>
                    <a:pt x="44335" y="110303"/>
                  </a:lnTo>
                  <a:lnTo>
                    <a:pt x="79843" y="175176"/>
                  </a:lnTo>
                  <a:lnTo>
                    <a:pt x="121572" y="238510"/>
                  </a:lnTo>
                  <a:lnTo>
                    <a:pt x="144770" y="269600"/>
                  </a:lnTo>
                  <a:lnTo>
                    <a:pt x="169523" y="300304"/>
                  </a:lnTo>
                  <a:lnTo>
                    <a:pt x="195830" y="330625"/>
                  </a:lnTo>
                  <a:lnTo>
                    <a:pt x="223693" y="360560"/>
                  </a:lnTo>
                  <a:lnTo>
                    <a:pt x="253112" y="390110"/>
                  </a:lnTo>
                  <a:lnTo>
                    <a:pt x="284085" y="419276"/>
                  </a:lnTo>
                  <a:lnTo>
                    <a:pt x="316614" y="448057"/>
                  </a:lnTo>
                  <a:lnTo>
                    <a:pt x="350698" y="476453"/>
                  </a:lnTo>
                  <a:lnTo>
                    <a:pt x="386337" y="504464"/>
                  </a:lnTo>
                  <a:lnTo>
                    <a:pt x="423532" y="532090"/>
                  </a:lnTo>
                  <a:lnTo>
                    <a:pt x="462281" y="559332"/>
                  </a:lnTo>
                  <a:lnTo>
                    <a:pt x="502586" y="586188"/>
                  </a:lnTo>
                  <a:lnTo>
                    <a:pt x="544446" y="612660"/>
                  </a:lnTo>
                  <a:lnTo>
                    <a:pt x="587861" y="638748"/>
                  </a:lnTo>
                  <a:lnTo>
                    <a:pt x="632832" y="664450"/>
                  </a:lnTo>
                  <a:lnTo>
                    <a:pt x="679358" y="689767"/>
                  </a:lnTo>
                  <a:lnTo>
                    <a:pt x="727439" y="714700"/>
                  </a:lnTo>
                  <a:lnTo>
                    <a:pt x="777075" y="739248"/>
                  </a:lnTo>
                  <a:lnTo>
                    <a:pt x="828266" y="763411"/>
                  </a:lnTo>
                  <a:lnTo>
                    <a:pt x="881013" y="787190"/>
                  </a:lnTo>
                  <a:lnTo>
                    <a:pt x="935315" y="810583"/>
                  </a:lnTo>
                  <a:lnTo>
                    <a:pt x="991172" y="833592"/>
                  </a:lnTo>
                  <a:lnTo>
                    <a:pt x="1048584" y="856216"/>
                  </a:lnTo>
                  <a:lnTo>
                    <a:pt x="1107552" y="878455"/>
                  </a:lnTo>
                  <a:lnTo>
                    <a:pt x="1168074" y="900310"/>
                  </a:lnTo>
                  <a:lnTo>
                    <a:pt x="1230152" y="921780"/>
                  </a:lnTo>
                  <a:lnTo>
                    <a:pt x="1293786" y="942864"/>
                  </a:lnTo>
                  <a:lnTo>
                    <a:pt x="1358974" y="96356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101809" y="8534968"/>
              <a:ext cx="97155" cy="110489"/>
            </a:xfrm>
            <a:custGeom>
              <a:avLst/>
              <a:gdLst/>
              <a:ahLst/>
              <a:cxnLst/>
              <a:rect l="l" t="t" r="r" b="b"/>
              <a:pathLst>
                <a:path w="97154" h="110490">
                  <a:moveTo>
                    <a:pt x="22239" y="0"/>
                  </a:moveTo>
                  <a:lnTo>
                    <a:pt x="0" y="110163"/>
                  </a:lnTo>
                  <a:lnTo>
                    <a:pt x="97026" y="83888"/>
                  </a:lnTo>
                  <a:lnTo>
                    <a:pt x="22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256" y="4241312"/>
            <a:ext cx="16779875" cy="2727325"/>
          </a:xfrm>
          <a:prstGeom prst="rect"/>
        </p:spPr>
        <p:txBody>
          <a:bodyPr wrap="square" lIns="0" tIns="212090" rIns="0" bIns="0" rtlCol="0" vert="horz">
            <a:spAutoFit/>
          </a:bodyPr>
          <a:lstStyle/>
          <a:p>
            <a:pPr marL="12700" marR="15875">
              <a:lnSpc>
                <a:spcPts val="9890"/>
              </a:lnSpc>
              <a:spcBef>
                <a:spcPts val="1670"/>
              </a:spcBef>
            </a:pPr>
            <a:r>
              <a:rPr dirty="0" sz="9450" spc="495"/>
              <a:t>“What</a:t>
            </a:r>
            <a:r>
              <a:rPr dirty="0" sz="9450" spc="-975"/>
              <a:t> </a:t>
            </a:r>
            <a:r>
              <a:rPr dirty="0" sz="9450" spc="-135"/>
              <a:t>is</a:t>
            </a:r>
            <a:r>
              <a:rPr dirty="0" sz="9450" spc="-975"/>
              <a:t> </a:t>
            </a:r>
            <a:r>
              <a:rPr dirty="0" sz="9450" spc="340"/>
              <a:t>deep</a:t>
            </a:r>
            <a:r>
              <a:rPr dirty="0" sz="9450" spc="-975"/>
              <a:t> </a:t>
            </a:r>
            <a:r>
              <a:rPr dirty="0" sz="9450" spc="125"/>
              <a:t>learning</a:t>
            </a:r>
            <a:r>
              <a:rPr dirty="0" sz="9450" spc="-975"/>
              <a:t> </a:t>
            </a:r>
            <a:r>
              <a:rPr dirty="0" sz="9450" spc="160"/>
              <a:t>actually </a:t>
            </a:r>
            <a:r>
              <a:rPr dirty="0" sz="9450" spc="120"/>
              <a:t>used</a:t>
            </a:r>
            <a:r>
              <a:rPr dirty="0" sz="9450" spc="-980"/>
              <a:t> </a:t>
            </a:r>
            <a:r>
              <a:rPr dirty="0" sz="9450" spc="425"/>
              <a:t>for?”</a:t>
            </a:r>
            <a:endParaRPr sz="94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239" y="2379817"/>
            <a:ext cx="15305617" cy="654892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388928" y="9018262"/>
            <a:ext cx="504888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2020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Machine</a:t>
            </a:r>
            <a:r>
              <a:rPr dirty="0" u="heavy" sz="1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Learning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Roadmap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video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3437869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500"/>
              <a:t>“What</a:t>
            </a:r>
            <a:r>
              <a:rPr dirty="0" sz="9450" spc="-980"/>
              <a:t> </a:t>
            </a:r>
            <a:r>
              <a:rPr dirty="0" sz="9450" spc="-125"/>
              <a:t>is</a:t>
            </a:r>
            <a:r>
              <a:rPr dirty="0" sz="9450" spc="-975"/>
              <a:t> </a:t>
            </a:r>
            <a:r>
              <a:rPr dirty="0" sz="9450" spc="340"/>
              <a:t>deep</a:t>
            </a:r>
            <a:r>
              <a:rPr dirty="0" sz="9450" spc="-975"/>
              <a:t> </a:t>
            </a:r>
            <a:r>
              <a:rPr dirty="0" sz="9450" spc="130"/>
              <a:t>learning?”</a:t>
            </a:r>
            <a:endParaRPr sz="94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88846" y="7282857"/>
            <a:ext cx="14054455" cy="3786504"/>
          </a:xfrm>
          <a:custGeom>
            <a:avLst/>
            <a:gdLst/>
            <a:ahLst/>
            <a:cxnLst/>
            <a:rect l="l" t="t" r="r" b="b"/>
            <a:pathLst>
              <a:path w="14054455" h="3786504">
                <a:moveTo>
                  <a:pt x="13241176" y="0"/>
                </a:moveTo>
                <a:lnTo>
                  <a:pt x="813141" y="0"/>
                </a:lnTo>
                <a:lnTo>
                  <a:pt x="622860" y="1075"/>
                </a:lnTo>
                <a:lnTo>
                  <a:pt x="569550" y="2550"/>
                </a:lnTo>
                <a:lnTo>
                  <a:pt x="520822" y="4981"/>
                </a:lnTo>
                <a:lnTo>
                  <a:pt x="476390" y="8607"/>
                </a:lnTo>
                <a:lnTo>
                  <a:pt x="435967" y="13668"/>
                </a:lnTo>
                <a:lnTo>
                  <a:pt x="366001" y="29049"/>
                </a:lnTo>
                <a:lnTo>
                  <a:pt x="291141" y="58663"/>
                </a:lnTo>
                <a:lnTo>
                  <a:pt x="248799" y="81557"/>
                </a:lnTo>
                <a:lnTo>
                  <a:pt x="209099" y="108291"/>
                </a:lnTo>
                <a:lnTo>
                  <a:pt x="172282" y="138626"/>
                </a:lnTo>
                <a:lnTo>
                  <a:pt x="138586" y="172322"/>
                </a:lnTo>
                <a:lnTo>
                  <a:pt x="108251" y="209139"/>
                </a:lnTo>
                <a:lnTo>
                  <a:pt x="81517" y="248839"/>
                </a:lnTo>
                <a:lnTo>
                  <a:pt x="58623" y="291181"/>
                </a:lnTo>
                <a:lnTo>
                  <a:pt x="39809" y="335926"/>
                </a:lnTo>
                <a:lnTo>
                  <a:pt x="20363" y="399306"/>
                </a:lnTo>
                <a:lnTo>
                  <a:pt x="8567" y="476430"/>
                </a:lnTo>
                <a:lnTo>
                  <a:pt x="4941" y="520862"/>
                </a:lnTo>
                <a:lnTo>
                  <a:pt x="2510" y="569590"/>
                </a:lnTo>
                <a:lnTo>
                  <a:pt x="1036" y="622900"/>
                </a:lnTo>
                <a:lnTo>
                  <a:pt x="278" y="681077"/>
                </a:lnTo>
                <a:lnTo>
                  <a:pt x="0" y="744409"/>
                </a:lnTo>
                <a:lnTo>
                  <a:pt x="0" y="3041768"/>
                </a:lnTo>
                <a:lnTo>
                  <a:pt x="278" y="3105100"/>
                </a:lnTo>
                <a:lnTo>
                  <a:pt x="1036" y="3163277"/>
                </a:lnTo>
                <a:lnTo>
                  <a:pt x="2510" y="3216587"/>
                </a:lnTo>
                <a:lnTo>
                  <a:pt x="4941" y="3265315"/>
                </a:lnTo>
                <a:lnTo>
                  <a:pt x="8567" y="3309747"/>
                </a:lnTo>
                <a:lnTo>
                  <a:pt x="13628" y="3350171"/>
                </a:lnTo>
                <a:lnTo>
                  <a:pt x="29010" y="3420136"/>
                </a:lnTo>
                <a:lnTo>
                  <a:pt x="58623" y="3494996"/>
                </a:lnTo>
                <a:lnTo>
                  <a:pt x="81517" y="3537338"/>
                </a:lnTo>
                <a:lnTo>
                  <a:pt x="108251" y="3577038"/>
                </a:lnTo>
                <a:lnTo>
                  <a:pt x="138586" y="3613856"/>
                </a:lnTo>
                <a:lnTo>
                  <a:pt x="172282" y="3647552"/>
                </a:lnTo>
                <a:lnTo>
                  <a:pt x="209099" y="3677886"/>
                </a:lnTo>
                <a:lnTo>
                  <a:pt x="248799" y="3704620"/>
                </a:lnTo>
                <a:lnTo>
                  <a:pt x="291141" y="3727514"/>
                </a:lnTo>
                <a:lnTo>
                  <a:pt x="335886" y="3746328"/>
                </a:lnTo>
                <a:lnTo>
                  <a:pt x="399266" y="3765774"/>
                </a:lnTo>
                <a:lnTo>
                  <a:pt x="476390" y="3777570"/>
                </a:lnTo>
                <a:lnTo>
                  <a:pt x="520822" y="3781196"/>
                </a:lnTo>
                <a:lnTo>
                  <a:pt x="569550" y="3783627"/>
                </a:lnTo>
                <a:lnTo>
                  <a:pt x="622860" y="3785101"/>
                </a:lnTo>
                <a:lnTo>
                  <a:pt x="681037" y="3785859"/>
                </a:lnTo>
                <a:lnTo>
                  <a:pt x="813141" y="3786177"/>
                </a:lnTo>
                <a:lnTo>
                  <a:pt x="13241176" y="3786177"/>
                </a:lnTo>
                <a:lnTo>
                  <a:pt x="13309950" y="3786138"/>
                </a:lnTo>
                <a:lnTo>
                  <a:pt x="13431459" y="3785101"/>
                </a:lnTo>
                <a:lnTo>
                  <a:pt x="13484768" y="3783627"/>
                </a:lnTo>
                <a:lnTo>
                  <a:pt x="13533495" y="3781196"/>
                </a:lnTo>
                <a:lnTo>
                  <a:pt x="13577926" y="3777570"/>
                </a:lnTo>
                <a:lnTo>
                  <a:pt x="13618349" y="3772509"/>
                </a:lnTo>
                <a:lnTo>
                  <a:pt x="13688314" y="3757127"/>
                </a:lnTo>
                <a:lnTo>
                  <a:pt x="13763176" y="3727514"/>
                </a:lnTo>
                <a:lnTo>
                  <a:pt x="13805519" y="3704620"/>
                </a:lnTo>
                <a:lnTo>
                  <a:pt x="13845219" y="3677886"/>
                </a:lnTo>
                <a:lnTo>
                  <a:pt x="13882037" y="3647552"/>
                </a:lnTo>
                <a:lnTo>
                  <a:pt x="13915732" y="3613856"/>
                </a:lnTo>
                <a:lnTo>
                  <a:pt x="13946067" y="3577038"/>
                </a:lnTo>
                <a:lnTo>
                  <a:pt x="13972802" y="3537338"/>
                </a:lnTo>
                <a:lnTo>
                  <a:pt x="13995697" y="3494996"/>
                </a:lnTo>
                <a:lnTo>
                  <a:pt x="14014514" y="3450251"/>
                </a:lnTo>
                <a:lnTo>
                  <a:pt x="14033957" y="3386871"/>
                </a:lnTo>
                <a:lnTo>
                  <a:pt x="14045750" y="3309747"/>
                </a:lnTo>
                <a:lnTo>
                  <a:pt x="14049375" y="3265315"/>
                </a:lnTo>
                <a:lnTo>
                  <a:pt x="14051806" y="3216587"/>
                </a:lnTo>
                <a:lnTo>
                  <a:pt x="14053280" y="3163277"/>
                </a:lnTo>
                <a:lnTo>
                  <a:pt x="14054037" y="3105100"/>
                </a:lnTo>
                <a:lnTo>
                  <a:pt x="14054316" y="3041768"/>
                </a:lnTo>
                <a:lnTo>
                  <a:pt x="14054316" y="744409"/>
                </a:lnTo>
                <a:lnTo>
                  <a:pt x="14054037" y="681077"/>
                </a:lnTo>
                <a:lnTo>
                  <a:pt x="14053280" y="622900"/>
                </a:lnTo>
                <a:lnTo>
                  <a:pt x="14051806" y="569590"/>
                </a:lnTo>
                <a:lnTo>
                  <a:pt x="14049375" y="520862"/>
                </a:lnTo>
                <a:lnTo>
                  <a:pt x="14045750" y="476430"/>
                </a:lnTo>
                <a:lnTo>
                  <a:pt x="14040690" y="436007"/>
                </a:lnTo>
                <a:lnTo>
                  <a:pt x="14025311" y="366041"/>
                </a:lnTo>
                <a:lnTo>
                  <a:pt x="13995697" y="291181"/>
                </a:lnTo>
                <a:lnTo>
                  <a:pt x="13972802" y="248839"/>
                </a:lnTo>
                <a:lnTo>
                  <a:pt x="13946067" y="209139"/>
                </a:lnTo>
                <a:lnTo>
                  <a:pt x="13915732" y="172322"/>
                </a:lnTo>
                <a:lnTo>
                  <a:pt x="13882037" y="138626"/>
                </a:lnTo>
                <a:lnTo>
                  <a:pt x="13845219" y="108291"/>
                </a:lnTo>
                <a:lnTo>
                  <a:pt x="13805519" y="81557"/>
                </a:lnTo>
                <a:lnTo>
                  <a:pt x="13763176" y="58663"/>
                </a:lnTo>
                <a:lnTo>
                  <a:pt x="13718429" y="39849"/>
                </a:lnTo>
                <a:lnTo>
                  <a:pt x="13655049" y="20402"/>
                </a:lnTo>
                <a:lnTo>
                  <a:pt x="13577926" y="8607"/>
                </a:lnTo>
                <a:lnTo>
                  <a:pt x="13533495" y="4981"/>
                </a:lnTo>
                <a:lnTo>
                  <a:pt x="13484768" y="2550"/>
                </a:lnTo>
                <a:lnTo>
                  <a:pt x="13431459" y="1075"/>
                </a:lnTo>
                <a:lnTo>
                  <a:pt x="13373282" y="318"/>
                </a:lnTo>
                <a:lnTo>
                  <a:pt x="13309950" y="39"/>
                </a:lnTo>
                <a:lnTo>
                  <a:pt x="1324117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811716" y="1847427"/>
            <a:ext cx="11540490" cy="5224145"/>
          </a:xfrm>
          <a:custGeom>
            <a:avLst/>
            <a:gdLst/>
            <a:ahLst/>
            <a:cxnLst/>
            <a:rect l="l" t="t" r="r" b="b"/>
            <a:pathLst>
              <a:path w="11540490" h="5224145">
                <a:moveTo>
                  <a:pt x="10733855" y="0"/>
                </a:moveTo>
                <a:lnTo>
                  <a:pt x="806250" y="0"/>
                </a:lnTo>
                <a:lnTo>
                  <a:pt x="662012" y="433"/>
                </a:lnTo>
                <a:lnTo>
                  <a:pt x="599435" y="1463"/>
                </a:lnTo>
                <a:lnTo>
                  <a:pt x="542701" y="3468"/>
                </a:lnTo>
                <a:lnTo>
                  <a:pt x="491420" y="6775"/>
                </a:lnTo>
                <a:lnTo>
                  <a:pt x="445201" y="11707"/>
                </a:lnTo>
                <a:lnTo>
                  <a:pt x="403657" y="18591"/>
                </a:lnTo>
                <a:lnTo>
                  <a:pt x="366397" y="27751"/>
                </a:lnTo>
                <a:lnTo>
                  <a:pt x="288664" y="58167"/>
                </a:lnTo>
                <a:lnTo>
                  <a:pt x="246680" y="80867"/>
                </a:lnTo>
                <a:lnTo>
                  <a:pt x="207316" y="107375"/>
                </a:lnTo>
                <a:lnTo>
                  <a:pt x="170810" y="137453"/>
                </a:lnTo>
                <a:lnTo>
                  <a:pt x="137399" y="170864"/>
                </a:lnTo>
                <a:lnTo>
                  <a:pt x="107321" y="207370"/>
                </a:lnTo>
                <a:lnTo>
                  <a:pt x="80813" y="246734"/>
                </a:lnTo>
                <a:lnTo>
                  <a:pt x="58113" y="288719"/>
                </a:lnTo>
                <a:lnTo>
                  <a:pt x="39458" y="333086"/>
                </a:lnTo>
                <a:lnTo>
                  <a:pt x="18536" y="403711"/>
                </a:lnTo>
                <a:lnTo>
                  <a:pt x="11653" y="445256"/>
                </a:lnTo>
                <a:lnTo>
                  <a:pt x="6720" y="491474"/>
                </a:lnTo>
                <a:lnTo>
                  <a:pt x="3414" y="542755"/>
                </a:lnTo>
                <a:lnTo>
                  <a:pt x="1409" y="599490"/>
                </a:lnTo>
                <a:lnTo>
                  <a:pt x="379" y="662066"/>
                </a:lnTo>
                <a:lnTo>
                  <a:pt x="0" y="730874"/>
                </a:lnTo>
                <a:lnTo>
                  <a:pt x="0" y="4492750"/>
                </a:lnTo>
                <a:lnTo>
                  <a:pt x="379" y="4561558"/>
                </a:lnTo>
                <a:lnTo>
                  <a:pt x="1409" y="4624135"/>
                </a:lnTo>
                <a:lnTo>
                  <a:pt x="3414" y="4680869"/>
                </a:lnTo>
                <a:lnTo>
                  <a:pt x="6720" y="4732151"/>
                </a:lnTo>
                <a:lnTo>
                  <a:pt x="11653" y="4778369"/>
                </a:lnTo>
                <a:lnTo>
                  <a:pt x="18536" y="4819914"/>
                </a:lnTo>
                <a:lnTo>
                  <a:pt x="27696" y="4857174"/>
                </a:lnTo>
                <a:lnTo>
                  <a:pt x="58113" y="4934906"/>
                </a:lnTo>
                <a:lnTo>
                  <a:pt x="80813" y="4976890"/>
                </a:lnTo>
                <a:lnTo>
                  <a:pt x="107321" y="5016254"/>
                </a:lnTo>
                <a:lnTo>
                  <a:pt x="137399" y="5052760"/>
                </a:lnTo>
                <a:lnTo>
                  <a:pt x="170810" y="5086171"/>
                </a:lnTo>
                <a:lnTo>
                  <a:pt x="207316" y="5116249"/>
                </a:lnTo>
                <a:lnTo>
                  <a:pt x="246680" y="5142757"/>
                </a:lnTo>
                <a:lnTo>
                  <a:pt x="288664" y="5165457"/>
                </a:lnTo>
                <a:lnTo>
                  <a:pt x="333031" y="5184112"/>
                </a:lnTo>
                <a:lnTo>
                  <a:pt x="403657" y="5205034"/>
                </a:lnTo>
                <a:lnTo>
                  <a:pt x="445201" y="5211917"/>
                </a:lnTo>
                <a:lnTo>
                  <a:pt x="491420" y="5216850"/>
                </a:lnTo>
                <a:lnTo>
                  <a:pt x="542701" y="5220156"/>
                </a:lnTo>
                <a:lnTo>
                  <a:pt x="599435" y="5222161"/>
                </a:lnTo>
                <a:lnTo>
                  <a:pt x="662012" y="5223191"/>
                </a:lnTo>
                <a:lnTo>
                  <a:pt x="806250" y="5223625"/>
                </a:lnTo>
                <a:lnTo>
                  <a:pt x="10733855" y="5223625"/>
                </a:lnTo>
                <a:lnTo>
                  <a:pt x="10878089" y="5223191"/>
                </a:lnTo>
                <a:lnTo>
                  <a:pt x="10940665" y="5222161"/>
                </a:lnTo>
                <a:lnTo>
                  <a:pt x="10997399" y="5220156"/>
                </a:lnTo>
                <a:lnTo>
                  <a:pt x="11048681" y="5216850"/>
                </a:lnTo>
                <a:lnTo>
                  <a:pt x="11094899" y="5211917"/>
                </a:lnTo>
                <a:lnTo>
                  <a:pt x="11136443" y="5205034"/>
                </a:lnTo>
                <a:lnTo>
                  <a:pt x="11173702" y="5195874"/>
                </a:lnTo>
                <a:lnTo>
                  <a:pt x="11251432" y="5165457"/>
                </a:lnTo>
                <a:lnTo>
                  <a:pt x="11293417" y="5142757"/>
                </a:lnTo>
                <a:lnTo>
                  <a:pt x="11332781" y="5116249"/>
                </a:lnTo>
                <a:lnTo>
                  <a:pt x="11369288" y="5086171"/>
                </a:lnTo>
                <a:lnTo>
                  <a:pt x="11402699" y="5052760"/>
                </a:lnTo>
                <a:lnTo>
                  <a:pt x="11432778" y="5016254"/>
                </a:lnTo>
                <a:lnTo>
                  <a:pt x="11459285" y="4976890"/>
                </a:lnTo>
                <a:lnTo>
                  <a:pt x="11481985" y="4934906"/>
                </a:lnTo>
                <a:lnTo>
                  <a:pt x="11500638" y="4890540"/>
                </a:lnTo>
                <a:lnTo>
                  <a:pt x="11521562" y="4819914"/>
                </a:lnTo>
                <a:lnTo>
                  <a:pt x="11528446" y="4778369"/>
                </a:lnTo>
                <a:lnTo>
                  <a:pt x="11533379" y="4732151"/>
                </a:lnTo>
                <a:lnTo>
                  <a:pt x="11536686" y="4680869"/>
                </a:lnTo>
                <a:lnTo>
                  <a:pt x="11538692" y="4624135"/>
                </a:lnTo>
                <a:lnTo>
                  <a:pt x="11539722" y="4561558"/>
                </a:lnTo>
                <a:lnTo>
                  <a:pt x="11540101" y="4492750"/>
                </a:lnTo>
                <a:lnTo>
                  <a:pt x="11540101" y="730874"/>
                </a:lnTo>
                <a:lnTo>
                  <a:pt x="11539722" y="662066"/>
                </a:lnTo>
                <a:lnTo>
                  <a:pt x="11538692" y="599490"/>
                </a:lnTo>
                <a:lnTo>
                  <a:pt x="11536686" y="542755"/>
                </a:lnTo>
                <a:lnTo>
                  <a:pt x="11533379" y="491474"/>
                </a:lnTo>
                <a:lnTo>
                  <a:pt x="11528446" y="445256"/>
                </a:lnTo>
                <a:lnTo>
                  <a:pt x="11521562" y="403711"/>
                </a:lnTo>
                <a:lnTo>
                  <a:pt x="11512401" y="366451"/>
                </a:lnTo>
                <a:lnTo>
                  <a:pt x="11481985" y="288719"/>
                </a:lnTo>
                <a:lnTo>
                  <a:pt x="11459285" y="246734"/>
                </a:lnTo>
                <a:lnTo>
                  <a:pt x="11432778" y="207370"/>
                </a:lnTo>
                <a:lnTo>
                  <a:pt x="11402699" y="170864"/>
                </a:lnTo>
                <a:lnTo>
                  <a:pt x="11369288" y="137453"/>
                </a:lnTo>
                <a:lnTo>
                  <a:pt x="11332781" y="107375"/>
                </a:lnTo>
                <a:lnTo>
                  <a:pt x="11293417" y="80867"/>
                </a:lnTo>
                <a:lnTo>
                  <a:pt x="11251432" y="58167"/>
                </a:lnTo>
                <a:lnTo>
                  <a:pt x="11207066" y="39512"/>
                </a:lnTo>
                <a:lnTo>
                  <a:pt x="11136443" y="18591"/>
                </a:lnTo>
                <a:lnTo>
                  <a:pt x="11094899" y="11707"/>
                </a:lnTo>
                <a:lnTo>
                  <a:pt x="11048681" y="6775"/>
                </a:lnTo>
                <a:lnTo>
                  <a:pt x="10997399" y="3468"/>
                </a:lnTo>
                <a:lnTo>
                  <a:pt x="10940665" y="1463"/>
                </a:lnTo>
                <a:lnTo>
                  <a:pt x="10878089" y="433"/>
                </a:lnTo>
                <a:lnTo>
                  <a:pt x="10733855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2438" y="262737"/>
            <a:ext cx="1380363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225"/>
              <a:t>Deep</a:t>
            </a:r>
            <a:r>
              <a:rPr dirty="0" sz="9450" spc="-969"/>
              <a:t> </a:t>
            </a:r>
            <a:r>
              <a:rPr dirty="0" sz="9450" spc="60"/>
              <a:t>Learning</a:t>
            </a:r>
            <a:r>
              <a:rPr dirty="0" sz="9450" spc="-969"/>
              <a:t> </a:t>
            </a:r>
            <a:r>
              <a:rPr dirty="0" sz="9450" spc="-135"/>
              <a:t>Use</a:t>
            </a:r>
            <a:r>
              <a:rPr dirty="0" sz="9450" spc="-969"/>
              <a:t> </a:t>
            </a:r>
            <a:r>
              <a:rPr dirty="0" sz="9450" spc="-80"/>
              <a:t>Cases</a:t>
            </a:r>
            <a:endParaRPr sz="9450"/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66" y="1965509"/>
            <a:ext cx="7053243" cy="456063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242004" y="6327465"/>
            <a:ext cx="3717925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25">
                <a:solidFill>
                  <a:srgbClr val="FFFFFF"/>
                </a:solidFill>
                <a:latin typeface="Arial"/>
                <a:cs typeface="Arial"/>
              </a:rPr>
              <a:t>Recommendation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0050" y="1811929"/>
            <a:ext cx="7057376" cy="47877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081959" y="6287423"/>
            <a:ext cx="2313940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70">
                <a:solidFill>
                  <a:srgbClr val="FFFFFF"/>
                </a:solidFill>
                <a:latin typeface="Arial"/>
                <a:cs typeface="Arial"/>
              </a:rPr>
              <a:t>Translation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4849966" y="1032922"/>
            <a:ext cx="3428365" cy="3500120"/>
            <a:chOff x="14849966" y="1032922"/>
            <a:chExt cx="3428365" cy="350012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966" y="1032922"/>
              <a:ext cx="3428074" cy="34280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777886" y="3878896"/>
              <a:ext cx="0" cy="563880"/>
            </a:xfrm>
            <a:custGeom>
              <a:avLst/>
              <a:gdLst/>
              <a:ahLst/>
              <a:cxnLst/>
              <a:rect l="l" t="t" r="r" b="b"/>
              <a:pathLst>
                <a:path w="0" h="563879">
                  <a:moveTo>
                    <a:pt x="0" y="0"/>
                  </a:moveTo>
                  <a:lnTo>
                    <a:pt x="0" y="553255"/>
                  </a:lnTo>
                  <a:lnTo>
                    <a:pt x="0" y="56372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727626" y="44321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234234" y="7475124"/>
            <a:ext cx="3791585" cy="2670810"/>
            <a:chOff x="1234234" y="7475124"/>
            <a:chExt cx="3791585" cy="267081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234" y="7475124"/>
              <a:ext cx="3791214" cy="26701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884759" y="8338751"/>
              <a:ext cx="2366645" cy="942975"/>
            </a:xfrm>
            <a:custGeom>
              <a:avLst/>
              <a:gdLst/>
              <a:ahLst/>
              <a:cxnLst/>
              <a:rect l="l" t="t" r="r" b="b"/>
              <a:pathLst>
                <a:path w="2366645" h="942975">
                  <a:moveTo>
                    <a:pt x="0" y="0"/>
                  </a:moveTo>
                  <a:lnTo>
                    <a:pt x="2366037" y="0"/>
                  </a:lnTo>
                  <a:lnTo>
                    <a:pt x="2366037" y="942820"/>
                  </a:lnTo>
                  <a:lnTo>
                    <a:pt x="0" y="94282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371615" y="10360680"/>
            <a:ext cx="3516629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95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345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7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438674" y="10360680"/>
            <a:ext cx="7226934" cy="553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05">
                <a:solidFill>
                  <a:srgbClr val="FFFFFF"/>
                </a:solidFill>
                <a:latin typeface="Arial"/>
                <a:cs typeface="Arial"/>
              </a:rPr>
              <a:t>Natural</a:t>
            </a:r>
            <a:r>
              <a:rPr dirty="0" sz="345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85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dirty="0" sz="345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dirty="0" sz="345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-10">
                <a:solidFill>
                  <a:srgbClr val="FFFFFF"/>
                </a:solidFill>
                <a:latin typeface="Arial"/>
                <a:cs typeface="Arial"/>
              </a:rPr>
              <a:t>(NLP)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62871" y="7807048"/>
            <a:ext cx="3180080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1950" spc="-70">
                <a:solidFill>
                  <a:srgbClr val="FFFFFF"/>
                </a:solidFill>
                <a:latin typeface="Arial"/>
                <a:cs typeface="Arial"/>
              </a:rPr>
              <a:t>To:</a:t>
            </a:r>
            <a:r>
              <a:rPr dirty="0" sz="195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daniel@mrdbourke.com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Hey</a:t>
            </a:r>
            <a:r>
              <a:rPr dirty="0" sz="1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Daniel,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476865" y="7900797"/>
            <a:ext cx="3180080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1950" spc="-70">
                <a:solidFill>
                  <a:srgbClr val="FFFFFF"/>
                </a:solidFill>
                <a:latin typeface="Arial"/>
                <a:cs typeface="Arial"/>
              </a:rPr>
              <a:t>To:</a:t>
            </a:r>
            <a:r>
              <a:rPr dirty="0" sz="195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daniel@mrdbourke.com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daniel…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476865" y="8897625"/>
            <a:ext cx="433387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C0ongratu1ations!</a:t>
            </a:r>
            <a:r>
              <a:rPr dirty="0" sz="195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win</a:t>
            </a:r>
            <a:r>
              <a:rPr dirty="0" sz="195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$1139239230</a:t>
            </a:r>
            <a:endParaRPr sz="19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794039" y="9706662"/>
            <a:ext cx="8470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0">
                <a:solidFill>
                  <a:srgbClr val="FF968D"/>
                </a:solidFill>
                <a:latin typeface="Arial"/>
                <a:cs typeface="Arial"/>
              </a:rPr>
              <a:t>Spam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762871" y="8780840"/>
            <a:ext cx="4384040" cy="1328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incredible! </a:t>
            </a:r>
            <a:r>
              <a:rPr dirty="0" sz="1950" spc="-10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dirty="0" sz="19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15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9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9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I’ve</a:t>
            </a:r>
            <a:r>
              <a:rPr dirty="0" sz="19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learned!</a:t>
            </a:r>
            <a:endParaRPr sz="1950">
              <a:latin typeface="Arial"/>
              <a:cs typeface="Arial"/>
            </a:endParaRPr>
          </a:p>
          <a:p>
            <a:pPr marL="1210945">
              <a:lnSpc>
                <a:spcPct val="100000"/>
              </a:lnSpc>
              <a:spcBef>
                <a:spcPts val="2205"/>
              </a:spcBef>
            </a:pPr>
            <a:r>
              <a:rPr dirty="0" sz="2450" spc="130">
                <a:solidFill>
                  <a:srgbClr val="88FA4E"/>
                </a:solidFill>
                <a:latin typeface="Arial"/>
                <a:cs typeface="Arial"/>
              </a:rPr>
              <a:t>Not</a:t>
            </a:r>
            <a:r>
              <a:rPr dirty="0" sz="2450" spc="-140">
                <a:solidFill>
                  <a:srgbClr val="88FA4E"/>
                </a:solidFill>
                <a:latin typeface="Arial"/>
                <a:cs typeface="Arial"/>
              </a:rPr>
              <a:t> </a:t>
            </a:r>
            <a:r>
              <a:rPr dirty="0" sz="2450" spc="35">
                <a:solidFill>
                  <a:srgbClr val="88FA4E"/>
                </a:solidFill>
                <a:latin typeface="Arial"/>
                <a:cs typeface="Arial"/>
              </a:rPr>
              <a:t>spam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745070" y="4634446"/>
            <a:ext cx="5053965" cy="343789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495934" marR="1476375">
              <a:lnSpc>
                <a:spcPts val="3030"/>
              </a:lnSpc>
              <a:spcBef>
                <a:spcPts val="61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dirty="0" sz="29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Arial"/>
                <a:cs typeface="Arial"/>
              </a:rPr>
              <a:t>Siri,</a:t>
            </a:r>
            <a:r>
              <a:rPr dirty="0" sz="29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who’s</a:t>
            </a:r>
            <a:r>
              <a:rPr dirty="0" sz="29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biggest</a:t>
            </a:r>
            <a:r>
              <a:rPr dirty="0" sz="2900" spc="-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29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dog</a:t>
            </a:r>
            <a:r>
              <a:rPr dirty="0" sz="2900" spc="-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9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Arial"/>
                <a:cs typeface="Arial"/>
              </a:rPr>
              <a:t>all?”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"/>
              <a:cs typeface="Arial"/>
            </a:endParaRPr>
          </a:p>
          <a:p>
            <a:pPr algn="ctr" marR="980440">
              <a:lnSpc>
                <a:spcPct val="100000"/>
              </a:lnSpc>
            </a:pPr>
            <a:r>
              <a:rPr dirty="0" sz="3450" spc="70">
                <a:solidFill>
                  <a:srgbClr val="FFFFFF"/>
                </a:solidFill>
                <a:latin typeface="Arial"/>
                <a:cs typeface="Arial"/>
              </a:rPr>
              <a:t>Speech</a:t>
            </a:r>
            <a:r>
              <a:rPr dirty="0" sz="345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65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endParaRPr sz="3450">
              <a:latin typeface="Arial"/>
              <a:cs typeface="Arial"/>
            </a:endParaRPr>
          </a:p>
          <a:p>
            <a:pPr marL="1969135" marR="5080" indent="-1221740">
              <a:lnSpc>
                <a:spcPts val="3710"/>
              </a:lnSpc>
              <a:spcBef>
                <a:spcPts val="2380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6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sequence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(seq2seq)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989188" y="9642402"/>
            <a:ext cx="463169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Classi&lt;cation/regression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21120000">
            <a:off x="2187649" y="153826"/>
            <a:ext cx="1991580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10"/>
              </a:lnSpc>
            </a:pP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(some)</a:t>
            </a:r>
            <a:endParaRPr sz="495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74360" y="4140406"/>
            <a:ext cx="9955530" cy="3028315"/>
            <a:chOff x="5074360" y="4140406"/>
            <a:chExt cx="9955530" cy="3028315"/>
          </a:xfrm>
        </p:grpSpPr>
        <p:sp>
          <p:nvSpPr>
            <p:cNvPr id="3" name="object 3" descr=""/>
            <p:cNvSpPr/>
            <p:nvPr/>
          </p:nvSpPr>
          <p:spPr>
            <a:xfrm>
              <a:off x="5074360" y="4140406"/>
              <a:ext cx="9955530" cy="3028315"/>
            </a:xfrm>
            <a:custGeom>
              <a:avLst/>
              <a:gdLst/>
              <a:ahLst/>
              <a:cxnLst/>
              <a:rect l="l" t="t" r="r" b="b"/>
              <a:pathLst>
                <a:path w="9955530" h="3028315">
                  <a:moveTo>
                    <a:pt x="9461249" y="0"/>
                  </a:moveTo>
                  <a:lnTo>
                    <a:pt x="494128" y="0"/>
                  </a:lnTo>
                  <a:lnTo>
                    <a:pt x="426311" y="112"/>
                  </a:lnTo>
                  <a:lnTo>
                    <a:pt x="367357" y="897"/>
                  </a:lnTo>
                  <a:lnTo>
                    <a:pt x="316461" y="3027"/>
                  </a:lnTo>
                  <a:lnTo>
                    <a:pt x="272816" y="7176"/>
                  </a:lnTo>
                  <a:lnTo>
                    <a:pt x="204059" y="24220"/>
                  </a:lnTo>
                  <a:lnTo>
                    <a:pt x="156152" y="46595"/>
                  </a:lnTo>
                  <a:lnTo>
                    <a:pt x="113354" y="76627"/>
                  </a:lnTo>
                  <a:lnTo>
                    <a:pt x="76515" y="113466"/>
                  </a:lnTo>
                  <a:lnTo>
                    <a:pt x="46483" y="156264"/>
                  </a:lnTo>
                  <a:lnTo>
                    <a:pt x="24108" y="204171"/>
                  </a:lnTo>
                  <a:lnTo>
                    <a:pt x="7064" y="272928"/>
                  </a:lnTo>
                  <a:lnTo>
                    <a:pt x="2915" y="316573"/>
                  </a:lnTo>
                  <a:lnTo>
                    <a:pt x="784" y="367469"/>
                  </a:lnTo>
                  <a:lnTo>
                    <a:pt x="0" y="426423"/>
                  </a:lnTo>
                  <a:lnTo>
                    <a:pt x="0" y="2601318"/>
                  </a:lnTo>
                  <a:lnTo>
                    <a:pt x="784" y="2660272"/>
                  </a:lnTo>
                  <a:lnTo>
                    <a:pt x="2915" y="2711168"/>
                  </a:lnTo>
                  <a:lnTo>
                    <a:pt x="7064" y="2754813"/>
                  </a:lnTo>
                  <a:lnTo>
                    <a:pt x="24108" y="2823570"/>
                  </a:lnTo>
                  <a:lnTo>
                    <a:pt x="46483" y="2871477"/>
                  </a:lnTo>
                  <a:lnTo>
                    <a:pt x="76515" y="2914275"/>
                  </a:lnTo>
                  <a:lnTo>
                    <a:pt x="113354" y="2951115"/>
                  </a:lnTo>
                  <a:lnTo>
                    <a:pt x="156152" y="2981146"/>
                  </a:lnTo>
                  <a:lnTo>
                    <a:pt x="204059" y="3003522"/>
                  </a:lnTo>
                  <a:lnTo>
                    <a:pt x="272816" y="3020566"/>
                  </a:lnTo>
                  <a:lnTo>
                    <a:pt x="316461" y="3024714"/>
                  </a:lnTo>
                  <a:lnTo>
                    <a:pt x="367357" y="3026845"/>
                  </a:lnTo>
                  <a:lnTo>
                    <a:pt x="426311" y="3027630"/>
                  </a:lnTo>
                  <a:lnTo>
                    <a:pt x="494128" y="3027742"/>
                  </a:lnTo>
                  <a:lnTo>
                    <a:pt x="9461249" y="3027742"/>
                  </a:lnTo>
                  <a:lnTo>
                    <a:pt x="9529065" y="3027630"/>
                  </a:lnTo>
                  <a:lnTo>
                    <a:pt x="9588019" y="3026845"/>
                  </a:lnTo>
                  <a:lnTo>
                    <a:pt x="9638916" y="3024714"/>
                  </a:lnTo>
                  <a:lnTo>
                    <a:pt x="9682562" y="3020566"/>
                  </a:lnTo>
                  <a:lnTo>
                    <a:pt x="9751323" y="3003522"/>
                  </a:lnTo>
                  <a:lnTo>
                    <a:pt x="9799230" y="2981146"/>
                  </a:lnTo>
                  <a:lnTo>
                    <a:pt x="9842025" y="2951115"/>
                  </a:lnTo>
                  <a:lnTo>
                    <a:pt x="9878862" y="2914275"/>
                  </a:lnTo>
                  <a:lnTo>
                    <a:pt x="9908892" y="2871477"/>
                  </a:lnTo>
                  <a:lnTo>
                    <a:pt x="9931266" y="2823570"/>
                  </a:lnTo>
                  <a:lnTo>
                    <a:pt x="9948309" y="2754813"/>
                  </a:lnTo>
                  <a:lnTo>
                    <a:pt x="9952457" y="2711168"/>
                  </a:lnTo>
                  <a:lnTo>
                    <a:pt x="9954588" y="2660272"/>
                  </a:lnTo>
                  <a:lnTo>
                    <a:pt x="9955373" y="2601318"/>
                  </a:lnTo>
                  <a:lnTo>
                    <a:pt x="9955373" y="426423"/>
                  </a:lnTo>
                  <a:lnTo>
                    <a:pt x="9954588" y="367469"/>
                  </a:lnTo>
                  <a:lnTo>
                    <a:pt x="9952457" y="316573"/>
                  </a:lnTo>
                  <a:lnTo>
                    <a:pt x="9948309" y="272928"/>
                  </a:lnTo>
                  <a:lnTo>
                    <a:pt x="9931266" y="204171"/>
                  </a:lnTo>
                  <a:lnTo>
                    <a:pt x="9908892" y="156264"/>
                  </a:lnTo>
                  <a:lnTo>
                    <a:pt x="9878862" y="113466"/>
                  </a:lnTo>
                  <a:lnTo>
                    <a:pt x="9842025" y="76627"/>
                  </a:lnTo>
                  <a:lnTo>
                    <a:pt x="9799230" y="46595"/>
                  </a:lnTo>
                  <a:lnTo>
                    <a:pt x="9751323" y="24220"/>
                  </a:lnTo>
                  <a:lnTo>
                    <a:pt x="9682562" y="7176"/>
                  </a:lnTo>
                  <a:lnTo>
                    <a:pt x="9638916" y="3027"/>
                  </a:lnTo>
                  <a:lnTo>
                    <a:pt x="9588019" y="897"/>
                  </a:lnTo>
                  <a:lnTo>
                    <a:pt x="9529065" y="112"/>
                  </a:lnTo>
                  <a:lnTo>
                    <a:pt x="94612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336" y="4609941"/>
              <a:ext cx="9580040" cy="2364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037272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500"/>
              <a:t>“What</a:t>
            </a:r>
            <a:r>
              <a:rPr dirty="0" sz="9450" spc="-975"/>
              <a:t> </a:t>
            </a:r>
            <a:r>
              <a:rPr dirty="0" sz="9450" spc="-125"/>
              <a:t>is</a:t>
            </a:r>
            <a:r>
              <a:rPr dirty="0" sz="9450" spc="-969"/>
              <a:t> </a:t>
            </a:r>
            <a:r>
              <a:rPr dirty="0" sz="9450" spc="160"/>
              <a:t>P</a:t>
            </a:r>
            <a:r>
              <a:rPr dirty="0" sz="9450" spc="80"/>
              <a:t>y</a:t>
            </a:r>
            <a:r>
              <a:rPr dirty="0" sz="9450" spc="-790"/>
              <a:t>T</a:t>
            </a:r>
            <a:r>
              <a:rPr dirty="0" sz="9450" spc="80"/>
              <a:t>o</a:t>
            </a:r>
            <a:r>
              <a:rPr dirty="0" sz="9450" spc="-45"/>
              <a:t>r</a:t>
            </a:r>
            <a:r>
              <a:rPr dirty="0" sz="9450" spc="85"/>
              <a:t>c</a:t>
            </a:r>
            <a:r>
              <a:rPr dirty="0" sz="9450" spc="-190"/>
              <a:t>h</a:t>
            </a:r>
            <a:r>
              <a:rPr dirty="0" sz="9450" spc="254"/>
              <a:t>?”</a:t>
            </a:r>
            <a:endParaRPr sz="94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2559" y="3740353"/>
            <a:ext cx="3827849" cy="3827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7946" y="208031"/>
            <a:ext cx="933259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430"/>
              <a:t>What</a:t>
            </a:r>
            <a:r>
              <a:rPr dirty="0" sz="9450" spc="-980"/>
              <a:t> </a:t>
            </a:r>
            <a:r>
              <a:rPr dirty="0" sz="9450" spc="-135"/>
              <a:t>is</a:t>
            </a:r>
            <a:r>
              <a:rPr dirty="0" sz="9450" spc="-975"/>
              <a:t> </a:t>
            </a:r>
            <a:r>
              <a:rPr dirty="0" sz="9450" spc="105"/>
              <a:t>P</a:t>
            </a:r>
            <a:r>
              <a:rPr dirty="0" sz="9450" spc="25"/>
              <a:t>y</a:t>
            </a:r>
            <a:r>
              <a:rPr dirty="0" sz="9450" spc="-844"/>
              <a:t>T</a:t>
            </a:r>
            <a:r>
              <a:rPr dirty="0" sz="9450" spc="25"/>
              <a:t>o</a:t>
            </a:r>
            <a:r>
              <a:rPr dirty="0" sz="9450" spc="-100"/>
              <a:t>r</a:t>
            </a:r>
            <a:r>
              <a:rPr dirty="0" sz="9450" spc="30"/>
              <a:t>c</a:t>
            </a:r>
            <a:r>
              <a:rPr dirty="0" sz="9450" spc="-245"/>
              <a:t>h</a:t>
            </a:r>
            <a:r>
              <a:rPr dirty="0" sz="9450" spc="200"/>
              <a:t>?</a:t>
            </a:r>
            <a:endParaRPr sz="9450"/>
          </a:p>
        </p:txBody>
      </p:sp>
      <p:sp>
        <p:nvSpPr>
          <p:cNvPr id="3" name="object 3" descr=""/>
          <p:cNvSpPr txBox="1"/>
          <p:nvPr/>
        </p:nvSpPr>
        <p:spPr>
          <a:xfrm>
            <a:off x="1130674" y="2022694"/>
            <a:ext cx="17780000" cy="7666990"/>
          </a:xfrm>
          <a:prstGeom prst="rect">
            <a:avLst/>
          </a:prstGeom>
        </p:spPr>
        <p:txBody>
          <a:bodyPr wrap="square" lIns="0" tIns="231775" rIns="0" bIns="0" rtlCol="0" vert="horz">
            <a:spAutoFit/>
          </a:bodyPr>
          <a:lstStyle/>
          <a:p>
            <a:pPr marL="449580" indent="-437515">
              <a:lnSpc>
                <a:spcPct val="100000"/>
              </a:lnSpc>
              <a:spcBef>
                <a:spcPts val="1825"/>
              </a:spcBef>
              <a:buSzPct val="123255"/>
              <a:buChar char="•"/>
              <a:tabLst>
                <a:tab pos="450215" algn="l"/>
              </a:tabLst>
            </a:pPr>
            <a:r>
              <a:rPr dirty="0" sz="4300" spc="13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43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25">
                <a:solidFill>
                  <a:srgbClr val="FFFFFF"/>
                </a:solidFill>
                <a:latin typeface="Arial"/>
                <a:cs typeface="Arial"/>
              </a:rPr>
              <a:t>popular</a:t>
            </a:r>
            <a:r>
              <a:rPr dirty="0" sz="43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dirty="0" sz="43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7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43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3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40">
                <a:solidFill>
                  <a:srgbClr val="FFFFFF"/>
                </a:solidFill>
                <a:latin typeface="Arial"/>
                <a:cs typeface="Arial"/>
              </a:rPr>
              <a:t>framework*</a:t>
            </a:r>
            <a:endParaRPr sz="4300">
              <a:latin typeface="Arial"/>
              <a:cs typeface="Arial"/>
            </a:endParaRPr>
          </a:p>
          <a:p>
            <a:pPr marL="449580" marR="436880" indent="-437515">
              <a:lnSpc>
                <a:spcPts val="5050"/>
              </a:lnSpc>
              <a:spcBef>
                <a:spcPts val="3375"/>
              </a:spcBef>
              <a:buSzPct val="123255"/>
              <a:buChar char="•"/>
              <a:tabLst>
                <a:tab pos="450215" algn="l"/>
              </a:tabLst>
            </a:pPr>
            <a:r>
              <a:rPr dirty="0" sz="4300" spc="17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55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7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75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05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(able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33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8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14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-10">
                <a:solidFill>
                  <a:srgbClr val="FFFFFF"/>
                </a:solidFill>
                <a:latin typeface="Arial"/>
                <a:cs typeface="Arial"/>
              </a:rPr>
              <a:t>GPU/many GPUs)</a:t>
            </a:r>
            <a:endParaRPr sz="4300">
              <a:latin typeface="Arial"/>
              <a:cs typeface="Arial"/>
            </a:endParaRPr>
          </a:p>
          <a:p>
            <a:pPr marL="449580" indent="-437515">
              <a:lnSpc>
                <a:spcPts val="5105"/>
              </a:lnSpc>
              <a:spcBef>
                <a:spcPts val="2960"/>
              </a:spcBef>
              <a:buSzPct val="123255"/>
              <a:buChar char="•"/>
              <a:tabLst>
                <a:tab pos="450215" algn="l"/>
              </a:tabLst>
            </a:pPr>
            <a:r>
              <a:rPr dirty="0" sz="4300" spc="125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33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65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45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dirty="0" sz="4300" spc="17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7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05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43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(Torch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90">
                <a:solidFill>
                  <a:srgbClr val="FFFFFF"/>
                </a:solidFill>
                <a:latin typeface="Arial"/>
                <a:cs typeface="Arial"/>
              </a:rPr>
              <a:t>Hub/</a:t>
            </a:r>
            <a:endParaRPr sz="4300">
              <a:latin typeface="Arial"/>
              <a:cs typeface="Arial"/>
            </a:endParaRPr>
          </a:p>
          <a:p>
            <a:pPr marL="449580">
              <a:lnSpc>
                <a:spcPts val="5105"/>
              </a:lnSpc>
            </a:pPr>
            <a:r>
              <a:rPr dirty="0" u="sng" sz="43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r>
              <a:rPr dirty="0" sz="4300" spc="-1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4300">
              <a:latin typeface="Arial"/>
              <a:cs typeface="Arial"/>
            </a:endParaRPr>
          </a:p>
          <a:p>
            <a:pPr marL="449580" marR="1310005" indent="-437515">
              <a:lnSpc>
                <a:spcPts val="5050"/>
              </a:lnSpc>
              <a:spcBef>
                <a:spcPts val="3370"/>
              </a:spcBef>
              <a:buSzPct val="123255"/>
              <a:buChar char="•"/>
              <a:tabLst>
                <a:tab pos="450215" algn="l"/>
              </a:tabLst>
            </a:pPr>
            <a:r>
              <a:rPr dirty="0" sz="4300" spc="95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dirty="0" sz="43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0">
                <a:solidFill>
                  <a:srgbClr val="FFFFFF"/>
                </a:solidFill>
                <a:latin typeface="Arial"/>
                <a:cs typeface="Arial"/>
              </a:rPr>
              <a:t>stack: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85">
                <a:solidFill>
                  <a:srgbClr val="FFFFFF"/>
                </a:solidFill>
                <a:latin typeface="Arial"/>
                <a:cs typeface="Arial"/>
              </a:rPr>
              <a:t>preprocess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65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6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65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25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65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43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8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dirty="0" sz="4300" spc="120">
                <a:solidFill>
                  <a:srgbClr val="FFFFFF"/>
                </a:solidFill>
                <a:latin typeface="Arial"/>
                <a:cs typeface="Arial"/>
              </a:rPr>
              <a:t>application/cloud</a:t>
            </a:r>
            <a:endParaRPr sz="4300">
              <a:latin typeface="Arial"/>
              <a:cs typeface="Arial"/>
            </a:endParaRPr>
          </a:p>
          <a:p>
            <a:pPr marL="449580" marR="5080" indent="-437515">
              <a:lnSpc>
                <a:spcPts val="5050"/>
              </a:lnSpc>
              <a:spcBef>
                <a:spcPts val="3170"/>
              </a:spcBef>
              <a:buSzPct val="123255"/>
              <a:buChar char="•"/>
              <a:tabLst>
                <a:tab pos="450215" algn="l"/>
              </a:tabLst>
            </a:pPr>
            <a:r>
              <a:rPr dirty="0" sz="4300" spc="50">
                <a:solidFill>
                  <a:srgbClr val="FFFFFF"/>
                </a:solidFill>
                <a:latin typeface="Arial"/>
                <a:cs typeface="Arial"/>
              </a:rPr>
              <a:t>Originally</a:t>
            </a:r>
            <a:r>
              <a:rPr dirty="0" sz="43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00">
                <a:solidFill>
                  <a:srgbClr val="FFFFFF"/>
                </a:solidFill>
                <a:latin typeface="Arial"/>
                <a:cs typeface="Arial"/>
              </a:rPr>
              <a:t>designed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9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in-house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45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14">
                <a:solidFill>
                  <a:srgbClr val="FFFFFF"/>
                </a:solidFill>
                <a:latin typeface="Arial"/>
                <a:cs typeface="Arial"/>
              </a:rPr>
              <a:t>Facebook/Meta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10">
                <a:solidFill>
                  <a:srgbClr val="FFFFFF"/>
                </a:solidFill>
                <a:latin typeface="Arial"/>
                <a:cs typeface="Arial"/>
              </a:rPr>
              <a:t>(now</a:t>
            </a:r>
            <a:r>
              <a:rPr dirty="0" sz="43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30">
                <a:solidFill>
                  <a:srgbClr val="FFFFFF"/>
                </a:solidFill>
                <a:latin typeface="Arial"/>
                <a:cs typeface="Arial"/>
              </a:rPr>
              <a:t>open- </a:t>
            </a:r>
            <a:r>
              <a:rPr dirty="0" sz="4300" spc="5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9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45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43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9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-14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-140">
                <a:solidFill>
                  <a:srgbClr val="FFFFFF"/>
                </a:solidFill>
                <a:latin typeface="Arial"/>
                <a:cs typeface="Arial"/>
              </a:rPr>
              <a:t>Tesla,</a:t>
            </a:r>
            <a:r>
              <a:rPr dirty="0" sz="43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120">
                <a:solidFill>
                  <a:srgbClr val="FFFFFF"/>
                </a:solidFill>
                <a:latin typeface="Arial"/>
                <a:cs typeface="Arial"/>
              </a:rPr>
              <a:t>Microsoft,</a:t>
            </a:r>
            <a:r>
              <a:rPr dirty="0" sz="43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300" spc="55">
                <a:solidFill>
                  <a:srgbClr val="FFFFFF"/>
                </a:solidFill>
                <a:latin typeface="Arial"/>
                <a:cs typeface="Arial"/>
              </a:rPr>
              <a:t>OpenAI)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5976" y="0"/>
            <a:ext cx="2630249" cy="230285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5297" y="10667113"/>
            <a:ext cx="75679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0" b="1">
                <a:solidFill>
                  <a:srgbClr val="FFFFFF"/>
                </a:solidFill>
                <a:latin typeface="Arial"/>
                <a:cs typeface="Arial"/>
              </a:rPr>
              <a:t>*Source:</a:t>
            </a:r>
            <a:r>
              <a:rPr dirty="0" sz="24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450" spc="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paperswithcode.com/trends</a:t>
            </a:r>
            <a:r>
              <a:rPr dirty="0" sz="24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February</a:t>
            </a:r>
            <a:r>
              <a:rPr dirty="0" sz="24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5904" rIns="0" bIns="0" rtlCol="0" vert="horz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dirty="0" sz="9450" spc="320"/>
              <a:t>Why</a:t>
            </a:r>
            <a:r>
              <a:rPr dirty="0" sz="9450" spc="-985"/>
              <a:t> </a:t>
            </a:r>
            <a:r>
              <a:rPr dirty="0" sz="9450" spc="100"/>
              <a:t>P</a:t>
            </a:r>
            <a:r>
              <a:rPr dirty="0" sz="9450" spc="20"/>
              <a:t>y</a:t>
            </a:r>
            <a:r>
              <a:rPr dirty="0" sz="9450" spc="-850"/>
              <a:t>T</a:t>
            </a:r>
            <a:r>
              <a:rPr dirty="0" sz="9450" spc="20"/>
              <a:t>o</a:t>
            </a:r>
            <a:r>
              <a:rPr dirty="0" sz="9450" spc="-105"/>
              <a:t>r</a:t>
            </a:r>
            <a:r>
              <a:rPr dirty="0" sz="9450" spc="25"/>
              <a:t>c</a:t>
            </a:r>
            <a:r>
              <a:rPr dirty="0" sz="9450" spc="-250"/>
              <a:t>h</a:t>
            </a:r>
            <a:r>
              <a:rPr dirty="0" sz="9450" spc="195"/>
              <a:t>?</a:t>
            </a:r>
            <a:endParaRPr sz="9450"/>
          </a:p>
        </p:txBody>
      </p:sp>
      <p:grpSp>
        <p:nvGrpSpPr>
          <p:cNvPr id="3" name="object 3" descr=""/>
          <p:cNvGrpSpPr/>
          <p:nvPr/>
        </p:nvGrpSpPr>
        <p:grpSpPr>
          <a:xfrm>
            <a:off x="3339351" y="0"/>
            <a:ext cx="15227300" cy="10547350"/>
            <a:chOff x="3339351" y="0"/>
            <a:chExt cx="15227300" cy="105473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5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9351" y="1620281"/>
              <a:ext cx="13425392" cy="892646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88998" y="9907708"/>
            <a:ext cx="11713210" cy="13081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345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dirty="0" sz="3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155">
                <a:solidFill>
                  <a:srgbClr val="FFFFFF"/>
                </a:solidFill>
                <a:latin typeface="Arial"/>
                <a:cs typeface="Arial"/>
              </a:rPr>
              <a:t>favourite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0"/>
              </a:spcBef>
            </a:pPr>
            <a:r>
              <a:rPr dirty="0" sz="2450" spc="-40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245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450" spc="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paperswithcode.com/trends</a:t>
            </a:r>
            <a:r>
              <a:rPr dirty="0" sz="24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February</a:t>
            </a:r>
            <a:r>
              <a:rPr dirty="0" sz="24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068857" y="6007784"/>
            <a:ext cx="2692400" cy="1977389"/>
            <a:chOff x="12068857" y="6007784"/>
            <a:chExt cx="2692400" cy="1977389"/>
          </a:xfrm>
        </p:grpSpPr>
        <p:sp>
          <p:nvSpPr>
            <p:cNvPr id="8" name="object 8" descr=""/>
            <p:cNvSpPr/>
            <p:nvPr/>
          </p:nvSpPr>
          <p:spPr>
            <a:xfrm>
              <a:off x="12089799" y="6028726"/>
              <a:ext cx="1778635" cy="218440"/>
            </a:xfrm>
            <a:custGeom>
              <a:avLst/>
              <a:gdLst/>
              <a:ahLst/>
              <a:cxnLst/>
              <a:rect l="l" t="t" r="r" b="b"/>
              <a:pathLst>
                <a:path w="1778634" h="218439">
                  <a:moveTo>
                    <a:pt x="166882" y="0"/>
                  </a:moveTo>
                  <a:lnTo>
                    <a:pt x="1611289" y="0"/>
                  </a:lnTo>
                  <a:lnTo>
                    <a:pt x="1643517" y="102"/>
                  </a:lnTo>
                  <a:lnTo>
                    <a:pt x="1690151" y="2777"/>
                  </a:lnTo>
                  <a:lnTo>
                    <a:pt x="1727775" y="17170"/>
                  </a:lnTo>
                  <a:lnTo>
                    <a:pt x="1761000" y="50395"/>
                  </a:lnTo>
                  <a:lnTo>
                    <a:pt x="1776512" y="90211"/>
                  </a:lnTo>
                  <a:lnTo>
                    <a:pt x="1778170" y="109168"/>
                  </a:lnTo>
                  <a:lnTo>
                    <a:pt x="1777754" y="118692"/>
                  </a:lnTo>
                  <a:lnTo>
                    <a:pt x="1761000" y="167942"/>
                  </a:lnTo>
                  <a:lnTo>
                    <a:pt x="1727775" y="201167"/>
                  </a:lnTo>
                  <a:lnTo>
                    <a:pt x="1690151" y="215560"/>
                  </a:lnTo>
                  <a:lnTo>
                    <a:pt x="1643517" y="218234"/>
                  </a:lnTo>
                  <a:lnTo>
                    <a:pt x="1611289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366494" y="7549186"/>
              <a:ext cx="1395095" cy="436245"/>
            </a:xfrm>
            <a:custGeom>
              <a:avLst/>
              <a:gdLst/>
              <a:ahLst/>
              <a:cxnLst/>
              <a:rect l="l" t="t" r="r" b="b"/>
              <a:pathLst>
                <a:path w="1395094" h="436245">
                  <a:moveTo>
                    <a:pt x="72667" y="83"/>
                  </a:moveTo>
                  <a:lnTo>
                    <a:pt x="32092" y="3067"/>
                  </a:lnTo>
                  <a:lnTo>
                    <a:pt x="4663" y="34857"/>
                  </a:lnTo>
                  <a:lnTo>
                    <a:pt x="0" y="367278"/>
                  </a:lnTo>
                  <a:lnTo>
                    <a:pt x="259" y="378368"/>
                  </a:lnTo>
                  <a:lnTo>
                    <a:pt x="19745" y="415349"/>
                  </a:lnTo>
                  <a:lnTo>
                    <a:pt x="1335648" y="435787"/>
                  </a:lnTo>
                  <a:lnTo>
                    <a:pt x="1346739" y="435526"/>
                  </a:lnTo>
                  <a:lnTo>
                    <a:pt x="1383721" y="416038"/>
                  </a:lnTo>
                  <a:lnTo>
                    <a:pt x="1394573" y="68508"/>
                  </a:lnTo>
                  <a:lnTo>
                    <a:pt x="1394314" y="57418"/>
                  </a:lnTo>
                  <a:lnTo>
                    <a:pt x="1374827" y="20437"/>
                  </a:lnTo>
                  <a:lnTo>
                    <a:pt x="72667" y="83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3508" y="7614388"/>
              <a:ext cx="1342363" cy="343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5904" rIns="0" bIns="0" rtlCol="0" vert="horz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dirty="0" sz="9450" spc="320"/>
              <a:t>Why</a:t>
            </a:r>
            <a:r>
              <a:rPr dirty="0" sz="9450" spc="-985"/>
              <a:t> </a:t>
            </a:r>
            <a:r>
              <a:rPr dirty="0" sz="9450" spc="100"/>
              <a:t>P</a:t>
            </a:r>
            <a:r>
              <a:rPr dirty="0" sz="9450" spc="20"/>
              <a:t>y</a:t>
            </a:r>
            <a:r>
              <a:rPr dirty="0" sz="9450" spc="-850"/>
              <a:t>T</a:t>
            </a:r>
            <a:r>
              <a:rPr dirty="0" sz="9450" spc="20"/>
              <a:t>o</a:t>
            </a:r>
            <a:r>
              <a:rPr dirty="0" sz="9450" spc="-105"/>
              <a:t>r</a:t>
            </a:r>
            <a:r>
              <a:rPr dirty="0" sz="9450" spc="25"/>
              <a:t>c</a:t>
            </a:r>
            <a:r>
              <a:rPr dirty="0" sz="9450" spc="-250"/>
              <a:t>h</a:t>
            </a:r>
            <a:r>
              <a:rPr dirty="0" sz="9450" spc="195"/>
              <a:t>?</a:t>
            </a:r>
            <a:endParaRPr sz="94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2330" y="3467015"/>
            <a:ext cx="10979435" cy="43745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515916" y="7968035"/>
            <a:ext cx="4873625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-5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32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3200" spc="114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@fchollet</a:t>
            </a:r>
            <a:r>
              <a:rPr dirty="0" u="heavy" sz="3200" spc="-1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200" spc="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Twitter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5976" y="0"/>
            <a:ext cx="2630249" cy="230285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 rot="21120000">
            <a:off x="11629409" y="4195798"/>
            <a:ext cx="3123362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45"/>
              </a:lnSpc>
            </a:pPr>
            <a:r>
              <a:rPr dirty="0" sz="4100" b="1">
                <a:latin typeface="Arial"/>
                <a:cs typeface="Arial"/>
              </a:rPr>
              <a:t>and</a:t>
            </a:r>
            <a:r>
              <a:rPr dirty="0" sz="4100" spc="-210" b="1">
                <a:latin typeface="Arial"/>
                <a:cs typeface="Arial"/>
              </a:rPr>
              <a:t> </a:t>
            </a:r>
            <a:r>
              <a:rPr dirty="0" sz="4100" spc="-70" b="1">
                <a:latin typeface="Arial"/>
                <a:cs typeface="Arial"/>
              </a:rPr>
              <a:t>PyTorch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5904" rIns="0" bIns="0" rtlCol="0" vert="horz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dirty="0" sz="9450" spc="320"/>
              <a:t>Why</a:t>
            </a:r>
            <a:r>
              <a:rPr dirty="0" sz="9450" spc="-985"/>
              <a:t> </a:t>
            </a:r>
            <a:r>
              <a:rPr dirty="0" sz="9450" spc="100"/>
              <a:t>P</a:t>
            </a:r>
            <a:r>
              <a:rPr dirty="0" sz="9450" spc="20"/>
              <a:t>y</a:t>
            </a:r>
            <a:r>
              <a:rPr dirty="0" sz="9450" spc="-850"/>
              <a:t>T</a:t>
            </a:r>
            <a:r>
              <a:rPr dirty="0" sz="9450" spc="20"/>
              <a:t>o</a:t>
            </a:r>
            <a:r>
              <a:rPr dirty="0" sz="9450" spc="-105"/>
              <a:t>r</a:t>
            </a:r>
            <a:r>
              <a:rPr dirty="0" sz="9450" spc="25"/>
              <a:t>c</a:t>
            </a:r>
            <a:r>
              <a:rPr dirty="0" sz="9450" spc="-250"/>
              <a:t>h</a:t>
            </a:r>
            <a:r>
              <a:rPr dirty="0" sz="9450" spc="195"/>
              <a:t>?</a:t>
            </a:r>
            <a:endParaRPr sz="945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790285" cy="11291570"/>
            <a:chOff x="0" y="0"/>
            <a:chExt cx="18790285" cy="112915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6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509" y="2054346"/>
              <a:ext cx="9566598" cy="628596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0395" y="2028170"/>
              <a:ext cx="5905579" cy="70678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3790" y="4509770"/>
              <a:ext cx="9566598" cy="672840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3265" y="8192381"/>
              <a:ext cx="7036518" cy="258592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115" y="5571719"/>
              <a:ext cx="7468308" cy="57194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89446"/>
              <a:ext cx="8357121" cy="601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5904" rIns="0" bIns="0" rtlCol="0" vert="horz">
            <a:spAutoFit/>
          </a:bodyPr>
          <a:lstStyle/>
          <a:p>
            <a:pPr marL="4255135">
              <a:lnSpc>
                <a:spcPct val="100000"/>
              </a:lnSpc>
              <a:spcBef>
                <a:spcPts val="130"/>
              </a:spcBef>
            </a:pPr>
            <a:r>
              <a:rPr dirty="0" sz="9450" spc="430"/>
              <a:t>What</a:t>
            </a:r>
            <a:r>
              <a:rPr dirty="0" sz="9450" spc="-980"/>
              <a:t> </a:t>
            </a:r>
            <a:r>
              <a:rPr dirty="0" sz="9450" spc="-135"/>
              <a:t>is</a:t>
            </a:r>
            <a:r>
              <a:rPr dirty="0" sz="9450" spc="-980"/>
              <a:t> </a:t>
            </a:r>
            <a:r>
              <a:rPr dirty="0" sz="9450" spc="-60"/>
              <a:t>a</a:t>
            </a:r>
            <a:r>
              <a:rPr dirty="0" sz="9450" spc="-975"/>
              <a:t> </a:t>
            </a:r>
            <a:r>
              <a:rPr dirty="0" sz="9450" spc="-270"/>
              <a:t>GPU/TPU?</a:t>
            </a:r>
            <a:endParaRPr sz="94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993" y="2114464"/>
            <a:ext cx="7186915" cy="404264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800" y="7146952"/>
            <a:ext cx="8523300" cy="314126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473978" y="10526038"/>
            <a:ext cx="60369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25" b="1">
                <a:solidFill>
                  <a:srgbClr val="FFFFFF"/>
                </a:solidFill>
                <a:latin typeface="Arial"/>
                <a:cs typeface="Arial"/>
              </a:rPr>
              <a:t>GPU</a:t>
            </a:r>
            <a:r>
              <a:rPr dirty="0" sz="33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95" b="1">
                <a:solidFill>
                  <a:srgbClr val="FFFFFF"/>
                </a:solidFill>
                <a:latin typeface="Arial"/>
                <a:cs typeface="Arial"/>
              </a:rPr>
              <a:t>(Graphics</a:t>
            </a:r>
            <a:r>
              <a:rPr dirty="0" sz="33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30" b="1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dirty="0" sz="33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Unit)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8861" y="3147029"/>
            <a:ext cx="8641648" cy="501449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2124354" y="8434053"/>
            <a:ext cx="55511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20" b="1">
                <a:solidFill>
                  <a:srgbClr val="FFFFFF"/>
                </a:solidFill>
                <a:latin typeface="Arial"/>
                <a:cs typeface="Arial"/>
              </a:rPr>
              <a:t>TPU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20" b="1">
                <a:solidFill>
                  <a:srgbClr val="FFFFFF"/>
                </a:solidFill>
                <a:latin typeface="Arial"/>
                <a:cs typeface="Arial"/>
              </a:rPr>
              <a:t>(Tensor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30" b="1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dirty="0" sz="33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Unit)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041019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500"/>
              <a:t>“What</a:t>
            </a:r>
            <a:r>
              <a:rPr dirty="0" sz="9450" spc="-980"/>
              <a:t> </a:t>
            </a:r>
            <a:r>
              <a:rPr dirty="0" sz="9450" spc="-125"/>
              <a:t>is</a:t>
            </a:r>
            <a:r>
              <a:rPr dirty="0" sz="9450" spc="-975"/>
              <a:t> </a:t>
            </a:r>
            <a:r>
              <a:rPr dirty="0" sz="9450" spc="-60"/>
              <a:t>a</a:t>
            </a:r>
            <a:r>
              <a:rPr dirty="0" sz="9450" spc="-975"/>
              <a:t> </a:t>
            </a:r>
            <a:r>
              <a:rPr dirty="0" sz="9450" spc="265"/>
              <a:t>tensor?”</a:t>
            </a:r>
            <a:endParaRPr sz="94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18125" y="1468336"/>
            <a:ext cx="11188065" cy="6600825"/>
            <a:chOff x="618125" y="1468336"/>
            <a:chExt cx="11188065" cy="6600825"/>
          </a:xfrm>
        </p:grpSpPr>
        <p:sp>
          <p:nvSpPr>
            <p:cNvPr id="4" name="object 4" descr=""/>
            <p:cNvSpPr/>
            <p:nvPr/>
          </p:nvSpPr>
          <p:spPr>
            <a:xfrm>
              <a:off x="4261437" y="4991720"/>
              <a:ext cx="3380104" cy="2145030"/>
            </a:xfrm>
            <a:custGeom>
              <a:avLst/>
              <a:gdLst/>
              <a:ahLst/>
              <a:cxnLst/>
              <a:rect l="l" t="t" r="r" b="b"/>
              <a:pathLst>
                <a:path w="3380104" h="2145029">
                  <a:moveTo>
                    <a:pt x="3049757" y="0"/>
                  </a:moveTo>
                  <a:lnTo>
                    <a:pt x="330014" y="0"/>
                  </a:lnTo>
                  <a:lnTo>
                    <a:pt x="264342" y="252"/>
                  </a:lnTo>
                  <a:lnTo>
                    <a:pt x="211382" y="2021"/>
                  </a:lnTo>
                  <a:lnTo>
                    <a:pt x="169315" y="6822"/>
                  </a:lnTo>
                  <a:lnTo>
                    <a:pt x="96854" y="35668"/>
                  </a:lnTo>
                  <a:lnTo>
                    <a:pt x="62931" y="62931"/>
                  </a:lnTo>
                  <a:lnTo>
                    <a:pt x="35668" y="96854"/>
                  </a:lnTo>
                  <a:lnTo>
                    <a:pt x="16172" y="136329"/>
                  </a:lnTo>
                  <a:lnTo>
                    <a:pt x="2021" y="211382"/>
                  </a:lnTo>
                  <a:lnTo>
                    <a:pt x="252" y="264342"/>
                  </a:lnTo>
                  <a:lnTo>
                    <a:pt x="0" y="330014"/>
                  </a:lnTo>
                  <a:lnTo>
                    <a:pt x="0" y="1814725"/>
                  </a:lnTo>
                  <a:lnTo>
                    <a:pt x="252" y="1880396"/>
                  </a:lnTo>
                  <a:lnTo>
                    <a:pt x="2021" y="1933357"/>
                  </a:lnTo>
                  <a:lnTo>
                    <a:pt x="6822" y="1975423"/>
                  </a:lnTo>
                  <a:lnTo>
                    <a:pt x="35668" y="2047885"/>
                  </a:lnTo>
                  <a:lnTo>
                    <a:pt x="62931" y="2081808"/>
                  </a:lnTo>
                  <a:lnTo>
                    <a:pt x="96854" y="2109071"/>
                  </a:lnTo>
                  <a:lnTo>
                    <a:pt x="136328" y="2128567"/>
                  </a:lnTo>
                  <a:lnTo>
                    <a:pt x="211382" y="2142718"/>
                  </a:lnTo>
                  <a:lnTo>
                    <a:pt x="264342" y="2144487"/>
                  </a:lnTo>
                  <a:lnTo>
                    <a:pt x="330014" y="2144739"/>
                  </a:lnTo>
                  <a:lnTo>
                    <a:pt x="3049757" y="2144739"/>
                  </a:lnTo>
                  <a:lnTo>
                    <a:pt x="3115428" y="2144487"/>
                  </a:lnTo>
                  <a:lnTo>
                    <a:pt x="3168388" y="2142718"/>
                  </a:lnTo>
                  <a:lnTo>
                    <a:pt x="3210454" y="2137917"/>
                  </a:lnTo>
                  <a:lnTo>
                    <a:pt x="3282916" y="2109071"/>
                  </a:lnTo>
                  <a:lnTo>
                    <a:pt x="3316839" y="2081808"/>
                  </a:lnTo>
                  <a:lnTo>
                    <a:pt x="3344102" y="2047885"/>
                  </a:lnTo>
                  <a:lnTo>
                    <a:pt x="3363599" y="2008410"/>
                  </a:lnTo>
                  <a:lnTo>
                    <a:pt x="3377749" y="1933357"/>
                  </a:lnTo>
                  <a:lnTo>
                    <a:pt x="3379518" y="1880396"/>
                  </a:lnTo>
                  <a:lnTo>
                    <a:pt x="3379771" y="1814725"/>
                  </a:lnTo>
                  <a:lnTo>
                    <a:pt x="3379771" y="330014"/>
                  </a:lnTo>
                  <a:lnTo>
                    <a:pt x="3379518" y="264342"/>
                  </a:lnTo>
                  <a:lnTo>
                    <a:pt x="3377749" y="211382"/>
                  </a:lnTo>
                  <a:lnTo>
                    <a:pt x="3372948" y="169316"/>
                  </a:lnTo>
                  <a:lnTo>
                    <a:pt x="3344102" y="96854"/>
                  </a:lnTo>
                  <a:lnTo>
                    <a:pt x="3316839" y="62931"/>
                  </a:lnTo>
                  <a:lnTo>
                    <a:pt x="3282916" y="35668"/>
                  </a:lnTo>
                  <a:lnTo>
                    <a:pt x="3243441" y="16172"/>
                  </a:lnTo>
                  <a:lnTo>
                    <a:pt x="3168388" y="2021"/>
                  </a:lnTo>
                  <a:lnTo>
                    <a:pt x="3115428" y="252"/>
                  </a:lnTo>
                  <a:lnTo>
                    <a:pt x="304975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979" y="4059488"/>
              <a:ext cx="4009203" cy="400920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Neural</a:t>
            </a:r>
            <a:r>
              <a:rPr dirty="0" sz="9450" spc="-894"/>
              <a:t> </a:t>
            </a:r>
            <a:r>
              <a:rPr dirty="0" sz="9450" spc="285"/>
              <a:t>Networks</a:t>
            </a:r>
            <a:endParaRPr sz="9450"/>
          </a:p>
        </p:txBody>
      </p:sp>
      <p:sp>
        <p:nvSpPr>
          <p:cNvPr id="10" name="object 10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34358" y="4722311"/>
            <a:ext cx="3428365" cy="5937885"/>
            <a:chOff x="434358" y="4722311"/>
            <a:chExt cx="3428365" cy="593788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9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(a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human</a:t>
            </a:r>
            <a:r>
              <a:rPr dirty="0" baseline="1133" sz="3675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535" sz="3675" spc="-37" b="1">
                <a:solidFill>
                  <a:srgbClr val="FFFFFF"/>
                </a:solidFill>
                <a:latin typeface="Bradley Hand"/>
                <a:cs typeface="Bradley Hand"/>
              </a:rPr>
              <a:t>can</a:t>
            </a:r>
            <a:endParaRPr baseline="4535" sz="3675">
              <a:latin typeface="Bradley Hand"/>
              <a:cs typeface="Bradley Hand"/>
            </a:endParaRPr>
          </a:p>
        </p:txBody>
      </p:sp>
      <p:sp>
        <p:nvSpPr>
          <p:cNvPr id="22" name="object 22" descr="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understand</a:t>
            </a:r>
            <a:r>
              <a:rPr dirty="0" sz="245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spc="-15" b="1">
                <a:solidFill>
                  <a:srgbClr val="FFFFFF"/>
                </a:solidFill>
                <a:latin typeface="Bradley Hand"/>
                <a:cs typeface="Bradley Hand"/>
              </a:rPr>
              <a:t>these)</a:t>
            </a:r>
            <a:endParaRPr baseline="5668" sz="3675">
              <a:latin typeface="Bradley Hand"/>
              <a:cs typeface="Bradley Hand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587622" y="5686500"/>
            <a:ext cx="182181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33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12700" marR="5080">
              <a:lnSpc>
                <a:spcPts val="3030"/>
              </a:lnSpc>
              <a:spcBef>
                <a:spcPts val="61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Arial"/>
                <a:cs typeface="Arial"/>
              </a:rPr>
              <a:t>Siri,</a:t>
            </a:r>
            <a:r>
              <a:rPr dirty="0" sz="29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what’s 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00" spc="-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weather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539306" y="3792571"/>
            <a:ext cx="1199515" cy="5147310"/>
            <a:chOff x="3539306" y="3792571"/>
            <a:chExt cx="1199515" cy="5147310"/>
          </a:xfrm>
        </p:grpSpPr>
        <p:sp>
          <p:nvSpPr>
            <p:cNvPr id="27" name="object 27" descr="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632111" y="488537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644062" y="7306193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899290" y="597432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4" name="object 34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7" name="object 37" descr="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40" name="object 40" descr="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(choose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1133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spc="-15" b="1">
                <a:solidFill>
                  <a:srgbClr val="FFFFFF"/>
                </a:solidFill>
                <a:latin typeface="Bradley Hand"/>
                <a:cs typeface="Bradley Hand"/>
              </a:rPr>
              <a:t>appropriate</a:t>
            </a:r>
            <a:endParaRPr baseline="2267" sz="3675">
              <a:latin typeface="Bradley Hand"/>
              <a:cs typeface="Bradley Hand"/>
            </a:endParaRPr>
          </a:p>
        </p:txBody>
      </p:sp>
      <p:sp>
        <p:nvSpPr>
          <p:cNvPr id="43" name="object 43" descr="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neural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network</a:t>
            </a:r>
            <a:r>
              <a:rPr dirty="0" baseline="1133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for</a:t>
            </a:r>
            <a:r>
              <a:rPr dirty="0" baseline="2267" sz="3675" spc="-3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spc="-30" b="1">
                <a:solidFill>
                  <a:srgbClr val="FFFFFF"/>
                </a:solidFill>
                <a:latin typeface="Bradley Hand"/>
                <a:cs typeface="Bradley Hand"/>
              </a:rPr>
              <a:t>your</a:t>
            </a:r>
            <a:endParaRPr baseline="3401" sz="3675">
              <a:latin typeface="Bradley Hand"/>
              <a:cs typeface="Bradley Hand"/>
            </a:endParaRPr>
          </a:p>
        </p:txBody>
      </p:sp>
      <p:sp>
        <p:nvSpPr>
          <p:cNvPr id="44" name="object 44" descr="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problem)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5" name="object 45" descr="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35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(before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data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gets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used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6" name="object 46" descr=""/>
          <p:cNvSpPr txBox="1"/>
          <p:nvPr/>
        </p:nvSpPr>
        <p:spPr>
          <a:xfrm rot="60000">
            <a:off x="4271891" y="3576908"/>
            <a:ext cx="289682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55"/>
              </a:lnSpc>
            </a:pP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3401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an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algorithm,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Bradley Hand"/>
                <a:cs typeface="Bradley Hand"/>
              </a:rPr>
              <a:t>it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7" name="object 47" descr=""/>
          <p:cNvSpPr txBox="1"/>
          <p:nvPr/>
        </p:nvSpPr>
        <p:spPr>
          <a:xfrm rot="60000">
            <a:off x="4154466" y="3935242"/>
            <a:ext cx="311533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0"/>
              </a:lnSpc>
            </a:pP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needs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to</a:t>
            </a:r>
            <a:r>
              <a:rPr dirty="0" baseline="2267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133" sz="3675" b="1">
                <a:solidFill>
                  <a:srgbClr val="FFFFFF"/>
                </a:solidFill>
                <a:latin typeface="Bradley Hand"/>
                <a:cs typeface="Bradley Hand"/>
              </a:rPr>
              <a:t>turned</a:t>
            </a:r>
            <a:r>
              <a:rPr dirty="0" baseline="1133" sz="3675" spc="-2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2450" spc="-20" b="1">
                <a:solidFill>
                  <a:srgbClr val="FFFFFF"/>
                </a:solidFill>
                <a:latin typeface="Bradley Hand"/>
                <a:cs typeface="Bradley Hand"/>
              </a:rPr>
              <a:t>into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8" name="object 48" descr=""/>
          <p:cNvSpPr txBox="1"/>
          <p:nvPr/>
        </p:nvSpPr>
        <p:spPr>
          <a:xfrm rot="60000">
            <a:off x="5006855" y="4290642"/>
            <a:ext cx="1393542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85"/>
              </a:lnSpc>
            </a:pPr>
            <a:r>
              <a:rPr dirty="0" sz="2450" spc="-10" b="1">
                <a:solidFill>
                  <a:srgbClr val="FFFFFF"/>
                </a:solidFill>
                <a:latin typeface="Bradley Hand"/>
                <a:cs typeface="Bradley Hand"/>
              </a:rPr>
              <a:t>numbers)</a:t>
            </a:r>
            <a:endParaRPr sz="2450">
              <a:latin typeface="Bradley Hand"/>
              <a:cs typeface="Bradley Hand"/>
            </a:endParaRPr>
          </a:p>
        </p:txBody>
      </p:sp>
      <p:sp>
        <p:nvSpPr>
          <p:cNvPr id="49" name="object 49" descr="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534"/>
              </a:lnSpc>
            </a:pP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The</a:t>
            </a: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se</a:t>
            </a:r>
            <a:r>
              <a:rPr dirty="0" sz="6650" spc="-459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ar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e</a:t>
            </a:r>
            <a:r>
              <a:rPr dirty="0" sz="6650" spc="-455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-25" b="1">
                <a:solidFill>
                  <a:srgbClr val="61D836"/>
                </a:solidFill>
                <a:latin typeface="Arial"/>
                <a:cs typeface="Arial"/>
              </a:rPr>
              <a:t>tensors!</a:t>
            </a:r>
            <a:endParaRPr sz="665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51" name="object 51" descr="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54" name="object 54" descr="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03276" y="4096702"/>
            <a:ext cx="17503775" cy="3034030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algn="ctr" marL="12700" marR="10160">
              <a:lnSpc>
                <a:spcPts val="7520"/>
              </a:lnSpc>
              <a:spcBef>
                <a:spcPts val="1290"/>
              </a:spcBef>
            </a:pPr>
            <a:r>
              <a:rPr dirty="0" sz="720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7200" spc="-7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6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7200" spc="-7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-10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7200" spc="-7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250">
                <a:solidFill>
                  <a:srgbClr val="FFFFFF"/>
                </a:solidFill>
                <a:latin typeface="Arial"/>
                <a:cs typeface="Arial"/>
              </a:rPr>
              <a:t>turning</a:t>
            </a:r>
            <a:r>
              <a:rPr dirty="0" sz="7200" spc="-6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195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7200" spc="-7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50">
                <a:solidFill>
                  <a:srgbClr val="FFFFFF"/>
                </a:solidFill>
                <a:latin typeface="Arial"/>
                <a:cs typeface="Arial"/>
              </a:rPr>
              <a:t>(data) </a:t>
            </a:r>
            <a:r>
              <a:rPr dirty="0" sz="7200" spc="285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7200" spc="-7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14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r>
              <a:rPr dirty="0" sz="7200" spc="-7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14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7200" spc="-7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235">
                <a:solidFill>
                  <a:srgbClr val="18E7CF"/>
                </a:solidFill>
                <a:latin typeface="Arial"/>
                <a:cs typeface="Arial"/>
              </a:rPr>
              <a:t>finding</a:t>
            </a:r>
            <a:r>
              <a:rPr dirty="0" sz="7200" spc="-735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7200" spc="240">
                <a:solidFill>
                  <a:srgbClr val="18E7CF"/>
                </a:solidFill>
                <a:latin typeface="Arial"/>
                <a:cs typeface="Arial"/>
              </a:rPr>
              <a:t>patterns</a:t>
            </a:r>
            <a:r>
              <a:rPr dirty="0" sz="7200" spc="-735">
                <a:solidFill>
                  <a:srgbClr val="18E7CF"/>
                </a:solidFill>
                <a:latin typeface="Arial"/>
                <a:cs typeface="Arial"/>
              </a:rPr>
              <a:t> </a:t>
            </a:r>
            <a:r>
              <a:rPr dirty="0" sz="7200" spc="9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7200" spc="-7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00" spc="160">
                <a:solidFill>
                  <a:srgbClr val="FFFFFF"/>
                </a:solidFill>
                <a:latin typeface="Arial"/>
                <a:cs typeface="Arial"/>
              </a:rPr>
              <a:t>those </a:t>
            </a:r>
            <a:r>
              <a:rPr dirty="0" sz="7200" spc="55">
                <a:solidFill>
                  <a:srgbClr val="FFFFFF"/>
                </a:solidFill>
                <a:latin typeface="Arial"/>
                <a:cs typeface="Arial"/>
              </a:rPr>
              <a:t>numbers.</a:t>
            </a:r>
            <a:endParaRPr sz="72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3768775" y="6186758"/>
            <a:ext cx="2212340" cy="2147570"/>
            <a:chOff x="13768775" y="6186758"/>
            <a:chExt cx="2212340" cy="2147570"/>
          </a:xfrm>
        </p:grpSpPr>
        <p:sp>
          <p:nvSpPr>
            <p:cNvPr id="4" name="object 4" descr=""/>
            <p:cNvSpPr/>
            <p:nvPr/>
          </p:nvSpPr>
          <p:spPr>
            <a:xfrm>
              <a:off x="13851567" y="6228850"/>
              <a:ext cx="2118995" cy="2094864"/>
            </a:xfrm>
            <a:custGeom>
              <a:avLst/>
              <a:gdLst/>
              <a:ahLst/>
              <a:cxnLst/>
              <a:rect l="l" t="t" r="r" b="b"/>
              <a:pathLst>
                <a:path w="2118994" h="2094865">
                  <a:moveTo>
                    <a:pt x="0" y="0"/>
                  </a:moveTo>
                  <a:lnTo>
                    <a:pt x="74177" y="32393"/>
                  </a:lnTo>
                  <a:lnTo>
                    <a:pt x="137724" y="60790"/>
                  </a:lnTo>
                  <a:lnTo>
                    <a:pt x="200269" y="89309"/>
                  </a:lnTo>
                  <a:lnTo>
                    <a:pt x="261809" y="117949"/>
                  </a:lnTo>
                  <a:lnTo>
                    <a:pt x="322347" y="146711"/>
                  </a:lnTo>
                  <a:lnTo>
                    <a:pt x="381881" y="175594"/>
                  </a:lnTo>
                  <a:lnTo>
                    <a:pt x="440413" y="204598"/>
                  </a:lnTo>
                  <a:lnTo>
                    <a:pt x="497940" y="233725"/>
                  </a:lnTo>
                  <a:lnTo>
                    <a:pt x="554465" y="262973"/>
                  </a:lnTo>
                  <a:lnTo>
                    <a:pt x="609986" y="292342"/>
                  </a:lnTo>
                  <a:lnTo>
                    <a:pt x="664505" y="321833"/>
                  </a:lnTo>
                  <a:lnTo>
                    <a:pt x="718020" y="351445"/>
                  </a:lnTo>
                  <a:lnTo>
                    <a:pt x="770531" y="381179"/>
                  </a:lnTo>
                  <a:lnTo>
                    <a:pt x="822040" y="411035"/>
                  </a:lnTo>
                  <a:lnTo>
                    <a:pt x="872545" y="441012"/>
                  </a:lnTo>
                  <a:lnTo>
                    <a:pt x="922047" y="471110"/>
                  </a:lnTo>
                  <a:lnTo>
                    <a:pt x="970546" y="501331"/>
                  </a:lnTo>
                  <a:lnTo>
                    <a:pt x="1018041" y="531672"/>
                  </a:lnTo>
                  <a:lnTo>
                    <a:pt x="1064534" y="562136"/>
                  </a:lnTo>
                  <a:lnTo>
                    <a:pt x="1110023" y="592720"/>
                  </a:lnTo>
                  <a:lnTo>
                    <a:pt x="1154508" y="623427"/>
                  </a:lnTo>
                  <a:lnTo>
                    <a:pt x="1197991" y="654255"/>
                  </a:lnTo>
                  <a:lnTo>
                    <a:pt x="1240470" y="685204"/>
                  </a:lnTo>
                  <a:lnTo>
                    <a:pt x="1281946" y="716275"/>
                  </a:lnTo>
                  <a:lnTo>
                    <a:pt x="1322419" y="747468"/>
                  </a:lnTo>
                  <a:lnTo>
                    <a:pt x="1361889" y="778782"/>
                  </a:lnTo>
                  <a:lnTo>
                    <a:pt x="1400355" y="810217"/>
                  </a:lnTo>
                  <a:lnTo>
                    <a:pt x="1437819" y="841774"/>
                  </a:lnTo>
                  <a:lnTo>
                    <a:pt x="1474279" y="873453"/>
                  </a:lnTo>
                  <a:lnTo>
                    <a:pt x="1509735" y="905253"/>
                  </a:lnTo>
                  <a:lnTo>
                    <a:pt x="1544189" y="937175"/>
                  </a:lnTo>
                  <a:lnTo>
                    <a:pt x="1577639" y="969219"/>
                  </a:lnTo>
                  <a:lnTo>
                    <a:pt x="1610086" y="1001383"/>
                  </a:lnTo>
                  <a:lnTo>
                    <a:pt x="1641530" y="1033670"/>
                  </a:lnTo>
                  <a:lnTo>
                    <a:pt x="1671971" y="1066078"/>
                  </a:lnTo>
                  <a:lnTo>
                    <a:pt x="1701408" y="1098607"/>
                  </a:lnTo>
                  <a:lnTo>
                    <a:pt x="1729842" y="1131259"/>
                  </a:lnTo>
                  <a:lnTo>
                    <a:pt x="1757273" y="1164031"/>
                  </a:lnTo>
                  <a:lnTo>
                    <a:pt x="1783701" y="1196925"/>
                  </a:lnTo>
                  <a:lnTo>
                    <a:pt x="1809125" y="1229941"/>
                  </a:lnTo>
                  <a:lnTo>
                    <a:pt x="1833547" y="1263078"/>
                  </a:lnTo>
                  <a:lnTo>
                    <a:pt x="1856965" y="1296337"/>
                  </a:lnTo>
                  <a:lnTo>
                    <a:pt x="1879380" y="1329718"/>
                  </a:lnTo>
                  <a:lnTo>
                    <a:pt x="1900791" y="1363220"/>
                  </a:lnTo>
                  <a:lnTo>
                    <a:pt x="1921200" y="1396843"/>
                  </a:lnTo>
                  <a:lnTo>
                    <a:pt x="1940605" y="1430588"/>
                  </a:lnTo>
                  <a:lnTo>
                    <a:pt x="1959007" y="1464455"/>
                  </a:lnTo>
                  <a:lnTo>
                    <a:pt x="1976406" y="1498443"/>
                  </a:lnTo>
                  <a:lnTo>
                    <a:pt x="2008193" y="1566784"/>
                  </a:lnTo>
                  <a:lnTo>
                    <a:pt x="2035968" y="1635611"/>
                  </a:lnTo>
                  <a:lnTo>
                    <a:pt x="2059731" y="1704925"/>
                  </a:lnTo>
                  <a:lnTo>
                    <a:pt x="2079480" y="1774724"/>
                  </a:lnTo>
                  <a:lnTo>
                    <a:pt x="2095216" y="1845010"/>
                  </a:lnTo>
                  <a:lnTo>
                    <a:pt x="2106940" y="1915782"/>
                  </a:lnTo>
                  <a:lnTo>
                    <a:pt x="2114651" y="1987041"/>
                  </a:lnTo>
                  <a:lnTo>
                    <a:pt x="2118349" y="2058785"/>
                  </a:lnTo>
                  <a:lnTo>
                    <a:pt x="2118693" y="209484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768775" y="6186758"/>
              <a:ext cx="112395" cy="92710"/>
            </a:xfrm>
            <a:custGeom>
              <a:avLst/>
              <a:gdLst/>
              <a:ahLst/>
              <a:cxnLst/>
              <a:rect l="l" t="t" r="r" b="b"/>
              <a:pathLst>
                <a:path w="112394" h="92710">
                  <a:moveTo>
                    <a:pt x="112185" y="0"/>
                  </a:moveTo>
                  <a:lnTo>
                    <a:pt x="0" y="6675"/>
                  </a:lnTo>
                  <a:lnTo>
                    <a:pt x="72647" y="92420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224332" y="8259901"/>
            <a:ext cx="6630670" cy="2243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59510">
              <a:lnSpc>
                <a:spcPct val="114500"/>
              </a:lnSpc>
              <a:spcBef>
                <a:spcPts val="9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part.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How?</a:t>
            </a:r>
            <a:endParaRPr sz="32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675"/>
              </a:spcBef>
            </a:pP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32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32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math.</a:t>
            </a:r>
            <a:endParaRPr sz="32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31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6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writing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code.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261437" y="4991720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899290" y="5924069"/>
            <a:ext cx="454025" cy="100965"/>
            <a:chOff x="3899290" y="5924069"/>
            <a:chExt cx="454025" cy="100965"/>
          </a:xfrm>
        </p:grpSpPr>
        <p:sp>
          <p:nvSpPr>
            <p:cNvPr id="19" name="object 19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2" name="object 22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534"/>
              </a:lnSpc>
            </a:pP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The</a:t>
            </a:r>
            <a:r>
              <a:rPr dirty="0" sz="6650" b="1">
                <a:solidFill>
                  <a:srgbClr val="61D836"/>
                </a:solidFill>
                <a:latin typeface="Arial"/>
                <a:cs typeface="Arial"/>
              </a:rPr>
              <a:t>se</a:t>
            </a:r>
            <a:r>
              <a:rPr dirty="0" sz="6650" spc="-459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ar</a:t>
            </a:r>
            <a:r>
              <a:rPr dirty="0" sz="6650" spc="55" b="1">
                <a:solidFill>
                  <a:srgbClr val="61D836"/>
                </a:solidFill>
                <a:latin typeface="Arial"/>
                <a:cs typeface="Arial"/>
              </a:rPr>
              <a:t>e</a:t>
            </a:r>
            <a:r>
              <a:rPr dirty="0" sz="6650" spc="-455" b="1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dirty="0" sz="6650" spc="-25" b="1">
                <a:solidFill>
                  <a:srgbClr val="61D836"/>
                </a:solidFill>
                <a:latin typeface="Arial"/>
                <a:cs typeface="Arial"/>
              </a:rPr>
              <a:t>tensors!</a:t>
            </a:r>
            <a:endParaRPr sz="665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26" name="object 26" descr="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29" name="object 29" descr="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179300" cy="288417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400050" marR="5080" indent="-387985">
              <a:lnSpc>
                <a:spcPts val="11130"/>
              </a:lnSpc>
              <a:spcBef>
                <a:spcPts val="475"/>
              </a:spcBef>
            </a:pPr>
            <a:r>
              <a:rPr dirty="0" sz="9450" spc="495"/>
              <a:t>“What</a:t>
            </a:r>
            <a:r>
              <a:rPr dirty="0" sz="9450" spc="-955"/>
              <a:t> </a:t>
            </a:r>
            <a:r>
              <a:rPr dirty="0" sz="9450"/>
              <a:t>are</a:t>
            </a:r>
            <a:r>
              <a:rPr dirty="0" sz="9450" spc="-955"/>
              <a:t> </a:t>
            </a:r>
            <a:r>
              <a:rPr dirty="0" sz="9450" spc="409"/>
              <a:t>we</a:t>
            </a:r>
            <a:r>
              <a:rPr dirty="0" sz="9450" spc="-950"/>
              <a:t> </a:t>
            </a:r>
            <a:r>
              <a:rPr dirty="0" sz="9450" spc="310"/>
              <a:t>going</a:t>
            </a:r>
            <a:r>
              <a:rPr dirty="0" sz="9450" spc="-955"/>
              <a:t> </a:t>
            </a:r>
            <a:r>
              <a:rPr dirty="0" sz="9450" spc="790"/>
              <a:t>to </a:t>
            </a:r>
            <a:r>
              <a:rPr dirty="0" sz="9450" spc="229"/>
              <a:t>cover?”</a:t>
            </a:r>
            <a:endParaRPr sz="94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3583" y="1041834"/>
            <a:ext cx="7036933" cy="922488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40002" y="10284312"/>
            <a:ext cx="525018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-5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32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@elonmusk</a:t>
            </a:r>
            <a:r>
              <a:rPr dirty="0" u="heavy" sz="320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200" spc="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Twitter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98517" y="2209563"/>
            <a:ext cx="13286105" cy="67754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71475" indent="-334010">
              <a:lnSpc>
                <a:spcPct val="100000"/>
              </a:lnSpc>
              <a:spcBef>
                <a:spcPts val="720"/>
              </a:spcBef>
              <a:buSzPct val="145454"/>
              <a:buChar char="•"/>
              <a:tabLst>
                <a:tab pos="372110" algn="l"/>
              </a:tabLst>
            </a:pPr>
            <a:r>
              <a:rPr dirty="0" sz="2750" spc="65">
                <a:solidFill>
                  <a:srgbClr val="FFFFFF"/>
                </a:solidFill>
                <a:latin typeface="Arial"/>
                <a:cs typeface="Arial"/>
              </a:rPr>
              <a:t>Now: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r>
              <a:rPr dirty="0" sz="27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r>
              <a:rPr dirty="0" sz="27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9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7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Arial"/>
                <a:cs typeface="Arial"/>
              </a:rPr>
              <a:t>fundamentals</a:t>
            </a:r>
            <a:r>
              <a:rPr dirty="0" sz="27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Arial"/>
                <a:cs typeface="Arial"/>
              </a:rPr>
              <a:t>(dealing</a:t>
            </a:r>
            <a:r>
              <a:rPr dirty="0" sz="27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04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7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Arial"/>
                <a:cs typeface="Arial"/>
              </a:rPr>
              <a:t>tensors</a:t>
            </a:r>
            <a:r>
              <a:rPr dirty="0" sz="27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7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Arial"/>
                <a:cs typeface="Arial"/>
              </a:rPr>
              <a:t>tensor</a:t>
            </a:r>
            <a:r>
              <a:rPr dirty="0" sz="275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FFFFFF"/>
                </a:solidFill>
                <a:latin typeface="Arial"/>
                <a:cs typeface="Arial"/>
              </a:rPr>
              <a:t>operations)</a:t>
            </a:r>
            <a:endParaRPr sz="2750">
              <a:latin typeface="Arial"/>
              <a:cs typeface="Arial"/>
            </a:endParaRPr>
          </a:p>
          <a:p>
            <a:pPr marL="371475" indent="-334010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372110" algn="l"/>
              </a:tabLst>
            </a:pPr>
            <a:r>
              <a:rPr dirty="0" sz="2750" spc="60">
                <a:solidFill>
                  <a:srgbClr val="FFFFFF"/>
                </a:solidFill>
                <a:latin typeface="Arial"/>
                <a:cs typeface="Arial"/>
              </a:rPr>
              <a:t>Later: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5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 spc="75">
                <a:solidFill>
                  <a:srgbClr val="FFFFFF"/>
                </a:solidFill>
                <a:latin typeface="Arial"/>
                <a:cs typeface="Arial"/>
              </a:rPr>
              <a:t>Preprocessing</a:t>
            </a:r>
            <a:r>
              <a:rPr dirty="0" sz="27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70">
                <a:solidFill>
                  <a:srgbClr val="FFFFFF"/>
                </a:solidFill>
                <a:latin typeface="Arial"/>
                <a:cs typeface="Arial"/>
              </a:rPr>
              <a:t>(getting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2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7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Arial"/>
                <a:cs typeface="Arial"/>
              </a:rPr>
              <a:t>tensors)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 spc="7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7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Arial"/>
                <a:cs typeface="Arial"/>
              </a:rPr>
              <a:t>pretrained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27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8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 spc="135">
                <a:solidFill>
                  <a:srgbClr val="FFFFFF"/>
                </a:solidFill>
                <a:latin typeface="Arial"/>
                <a:cs typeface="Arial"/>
              </a:rPr>
              <a:t>Fitting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7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9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Arial"/>
                <a:cs typeface="Arial"/>
              </a:rPr>
              <a:t>(learning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Arial"/>
                <a:cs typeface="Arial"/>
              </a:rPr>
              <a:t>patterns)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5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 spc="85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04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FFFFFF"/>
                </a:solidFill>
                <a:latin typeface="Arial"/>
                <a:cs typeface="Arial"/>
              </a:rPr>
              <a:t>(using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Arial"/>
                <a:cs typeface="Arial"/>
              </a:rPr>
              <a:t>patterns)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 spc="50">
                <a:solidFill>
                  <a:srgbClr val="FFFFFF"/>
                </a:solidFill>
                <a:latin typeface="Arial"/>
                <a:cs typeface="Arial"/>
              </a:rPr>
              <a:t>Evaluating</a:t>
            </a:r>
            <a:r>
              <a:rPr dirty="0" sz="27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7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>
                <a:solidFill>
                  <a:srgbClr val="FFFFFF"/>
                </a:solidFill>
                <a:latin typeface="Arial"/>
                <a:cs typeface="Arial"/>
              </a:rPr>
              <a:t>Saving</a:t>
            </a:r>
            <a:r>
              <a:rPr dirty="0" sz="27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7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dirty="0" sz="275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2750">
              <a:latin typeface="Arial"/>
              <a:cs typeface="Arial"/>
            </a:endParaRPr>
          </a:p>
          <a:p>
            <a:pPr lvl="1" marL="737870" indent="-334010">
              <a:lnSpc>
                <a:spcPct val="100000"/>
              </a:lnSpc>
              <a:spcBef>
                <a:spcPts val="2145"/>
              </a:spcBef>
              <a:buSzPct val="145454"/>
              <a:buChar char="•"/>
              <a:tabLst>
                <a:tab pos="738505" algn="l"/>
              </a:tabLst>
            </a:pPr>
            <a:r>
              <a:rPr dirty="0" sz="2750" spc="55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27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7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27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974040" y="9837412"/>
            <a:ext cx="15614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20" b="1">
                <a:solidFill>
                  <a:srgbClr val="FFFFFF"/>
                </a:solidFill>
                <a:latin typeface="Helvetica Neue"/>
                <a:cs typeface="Helvetica Neue"/>
              </a:rPr>
              <a:t>How:</a:t>
            </a:r>
            <a:endParaRPr sz="4950">
              <a:latin typeface="Helvetica Neue"/>
              <a:cs typeface="Helvetica Neu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256" y="9405256"/>
            <a:ext cx="1570632" cy="15706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2334" y="9405256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5007" y="363454"/>
            <a:ext cx="12623165" cy="12973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350" spc="350"/>
              <a:t>What</a:t>
            </a:r>
            <a:r>
              <a:rPr dirty="0" sz="8350" spc="-875"/>
              <a:t> </a:t>
            </a:r>
            <a:r>
              <a:rPr dirty="0" sz="8350" spc="150"/>
              <a:t>we’re</a:t>
            </a:r>
            <a:r>
              <a:rPr dirty="0" sz="8350" spc="-869"/>
              <a:t> </a:t>
            </a:r>
            <a:r>
              <a:rPr dirty="0" sz="8350" spc="270"/>
              <a:t>going</a:t>
            </a:r>
            <a:r>
              <a:rPr dirty="0" sz="8350" spc="-869"/>
              <a:t> </a:t>
            </a:r>
            <a:r>
              <a:rPr dirty="0" sz="8350" spc="715"/>
              <a:t>to</a:t>
            </a:r>
            <a:r>
              <a:rPr dirty="0" sz="8350" spc="-869"/>
              <a:t> </a:t>
            </a:r>
            <a:r>
              <a:rPr dirty="0" sz="8350" spc="135"/>
              <a:t>cover</a:t>
            </a:r>
            <a:endParaRPr sz="8350"/>
          </a:p>
        </p:txBody>
      </p:sp>
      <p:sp>
        <p:nvSpPr>
          <p:cNvPr id="7" name="object 7" descr=""/>
          <p:cNvSpPr txBox="1"/>
          <p:nvPr/>
        </p:nvSpPr>
        <p:spPr>
          <a:xfrm rot="21540000">
            <a:off x="12963182" y="1671837"/>
            <a:ext cx="27289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45"/>
              </a:lnSpc>
            </a:pPr>
            <a:r>
              <a:rPr dirty="0" sz="4950" spc="-10" b="1">
                <a:solidFill>
                  <a:srgbClr val="FFFFFF"/>
                </a:solidFill>
                <a:latin typeface="Bradley Hand"/>
                <a:cs typeface="Bradley Hand"/>
              </a:rPr>
              <a:t>(broadly)</a:t>
            </a:r>
            <a:endParaRPr sz="4950">
              <a:latin typeface="Bradley Hand"/>
              <a:cs typeface="Bradley Hand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1540000">
            <a:off x="5027909" y="9392333"/>
            <a:ext cx="4503607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60"/>
              </a:lnSpc>
            </a:pPr>
            <a:r>
              <a:rPr dirty="0" sz="2450" b="1">
                <a:solidFill>
                  <a:srgbClr val="FFFFFF"/>
                </a:solidFill>
                <a:latin typeface="Bradley Hand"/>
                <a:cs typeface="Bradley Hand"/>
              </a:rPr>
              <a:t>(we’ll</a:t>
            </a:r>
            <a:r>
              <a:rPr dirty="0" sz="2450" spc="-4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67" sz="3675" b="1">
                <a:solidFill>
                  <a:srgbClr val="FFFFFF"/>
                </a:solidFill>
                <a:latin typeface="Bradley Hand"/>
                <a:cs typeface="Bradley Hand"/>
              </a:rPr>
              <a:t>be</a:t>
            </a:r>
            <a:r>
              <a:rPr dirty="0" baseline="2267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401" sz="3675" b="1">
                <a:solidFill>
                  <a:srgbClr val="FFFFFF"/>
                </a:solidFill>
                <a:latin typeface="Bradley Hand"/>
                <a:cs typeface="Bradley Hand"/>
              </a:rPr>
              <a:t>cooking</a:t>
            </a:r>
            <a:r>
              <a:rPr dirty="0" baseline="3401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668" sz="3675" b="1">
                <a:solidFill>
                  <a:srgbClr val="FFFFFF"/>
                </a:solidFill>
                <a:latin typeface="Bradley Hand"/>
                <a:cs typeface="Bradley Hand"/>
              </a:rPr>
              <a:t>up</a:t>
            </a:r>
            <a:r>
              <a:rPr dirty="0" baseline="5668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802" sz="3675" b="1">
                <a:solidFill>
                  <a:srgbClr val="FFFFFF"/>
                </a:solidFill>
                <a:latin typeface="Bradley Hand"/>
                <a:cs typeface="Bradley Hand"/>
              </a:rPr>
              <a:t>lots</a:t>
            </a:r>
            <a:r>
              <a:rPr dirty="0" baseline="6802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b="1">
                <a:solidFill>
                  <a:srgbClr val="FFFFFF"/>
                </a:solidFill>
                <a:latin typeface="Bradley Hand"/>
                <a:cs typeface="Bradley Hand"/>
              </a:rPr>
              <a:t>of</a:t>
            </a:r>
            <a:r>
              <a:rPr dirty="0" baseline="9070" sz="3675" spc="-6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9070" sz="3675" spc="-15" b="1">
                <a:solidFill>
                  <a:srgbClr val="FFFFFF"/>
                </a:solidFill>
                <a:latin typeface="Bradley Hand"/>
                <a:cs typeface="Bradley Hand"/>
              </a:rPr>
              <a:t>code!)</a:t>
            </a:r>
            <a:endParaRPr baseline="9070" sz="367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1820" y="237804"/>
            <a:ext cx="12623165" cy="1297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350" spc="35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8350" spc="-8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350" spc="15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dirty="0" sz="8350" spc="-86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350" spc="27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dirty="0" sz="8350" spc="-86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350" spc="71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8350" spc="-86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350" spc="135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endParaRPr sz="835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86471" y="3434450"/>
            <a:ext cx="19084925" cy="6629400"/>
            <a:chOff x="586471" y="3434450"/>
            <a:chExt cx="19084925" cy="6629400"/>
          </a:xfrm>
        </p:grpSpPr>
        <p:sp>
          <p:nvSpPr>
            <p:cNvPr id="4" name="object 4" descr=""/>
            <p:cNvSpPr/>
            <p:nvPr/>
          </p:nvSpPr>
          <p:spPr>
            <a:xfrm>
              <a:off x="586471" y="3434450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447249" y="12"/>
                  </a:lnTo>
                  <a:lnTo>
                    <a:pt x="1377755" y="102"/>
                  </a:lnTo>
                  <a:lnTo>
                    <a:pt x="1311382" y="344"/>
                  </a:lnTo>
                  <a:lnTo>
                    <a:pt x="1248037" y="817"/>
                  </a:lnTo>
                  <a:lnTo>
                    <a:pt x="1187629" y="1596"/>
                  </a:lnTo>
                  <a:lnTo>
                    <a:pt x="1130067" y="2758"/>
                  </a:lnTo>
                  <a:lnTo>
                    <a:pt x="1075257" y="4381"/>
                  </a:lnTo>
                  <a:lnTo>
                    <a:pt x="1023110" y="6539"/>
                  </a:lnTo>
                  <a:lnTo>
                    <a:pt x="973533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2" y="22071"/>
                  </a:lnTo>
                  <a:lnTo>
                    <a:pt x="799086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2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3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3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2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6" y="6601072"/>
                  </a:lnTo>
                  <a:lnTo>
                    <a:pt x="839302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3" y="6619823"/>
                  </a:lnTo>
                  <a:lnTo>
                    <a:pt x="1023110" y="6622594"/>
                  </a:lnTo>
                  <a:lnTo>
                    <a:pt x="1075257" y="6624753"/>
                  </a:lnTo>
                  <a:lnTo>
                    <a:pt x="1130067" y="6626375"/>
                  </a:lnTo>
                  <a:lnTo>
                    <a:pt x="1248037" y="6628316"/>
                  </a:lnTo>
                  <a:lnTo>
                    <a:pt x="1311382" y="6628789"/>
                  </a:lnTo>
                  <a:lnTo>
                    <a:pt x="1377755" y="6629032"/>
                  </a:lnTo>
                  <a:lnTo>
                    <a:pt x="1447249" y="6629121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897155" y="6627537"/>
                  </a:lnTo>
                  <a:lnTo>
                    <a:pt x="18009527" y="6624753"/>
                  </a:lnTo>
                  <a:lnTo>
                    <a:pt x="18061674" y="6622594"/>
                  </a:lnTo>
                  <a:lnTo>
                    <a:pt x="18111252" y="6619823"/>
                  </a:lnTo>
                  <a:lnTo>
                    <a:pt x="18158351" y="6616361"/>
                  </a:lnTo>
                  <a:lnTo>
                    <a:pt x="18203064" y="6612133"/>
                  </a:lnTo>
                  <a:lnTo>
                    <a:pt x="18245483" y="6607063"/>
                  </a:lnTo>
                  <a:lnTo>
                    <a:pt x="18285698" y="6601072"/>
                  </a:lnTo>
                  <a:lnTo>
                    <a:pt x="18323803" y="6594086"/>
                  </a:lnTo>
                  <a:lnTo>
                    <a:pt x="18394047" y="6576817"/>
                  </a:lnTo>
                  <a:lnTo>
                    <a:pt x="18456948" y="6554644"/>
                  </a:lnTo>
                  <a:lnTo>
                    <a:pt x="18504523" y="6535826"/>
                  </a:lnTo>
                  <a:lnTo>
                    <a:pt x="18550739" y="6514534"/>
                  </a:lnTo>
                  <a:lnTo>
                    <a:pt x="18595515" y="6490846"/>
                  </a:lnTo>
                  <a:lnTo>
                    <a:pt x="18638773" y="6464843"/>
                  </a:lnTo>
                  <a:lnTo>
                    <a:pt x="18680432" y="6436604"/>
                  </a:lnTo>
                  <a:lnTo>
                    <a:pt x="18720413" y="6406209"/>
                  </a:lnTo>
                  <a:lnTo>
                    <a:pt x="18758636" y="6373737"/>
                  </a:lnTo>
                  <a:lnTo>
                    <a:pt x="18795021" y="6339268"/>
                  </a:lnTo>
                  <a:lnTo>
                    <a:pt x="18829490" y="6302882"/>
                  </a:lnTo>
                  <a:lnTo>
                    <a:pt x="18861962" y="6264659"/>
                  </a:lnTo>
                  <a:lnTo>
                    <a:pt x="18892357" y="6224678"/>
                  </a:lnTo>
                  <a:lnTo>
                    <a:pt x="18920596" y="6183018"/>
                  </a:lnTo>
                  <a:lnTo>
                    <a:pt x="18946599" y="6139761"/>
                  </a:lnTo>
                  <a:lnTo>
                    <a:pt x="18970287" y="6094985"/>
                  </a:lnTo>
                  <a:lnTo>
                    <a:pt x="18991579" y="6048769"/>
                  </a:lnTo>
                  <a:lnTo>
                    <a:pt x="19010397" y="6001195"/>
                  </a:lnTo>
                  <a:lnTo>
                    <a:pt x="19032570" y="5938294"/>
                  </a:lnTo>
                  <a:lnTo>
                    <a:pt x="19049839" y="5868050"/>
                  </a:lnTo>
                  <a:lnTo>
                    <a:pt x="19056825" y="5829945"/>
                  </a:lnTo>
                  <a:lnTo>
                    <a:pt x="19062816" y="5789729"/>
                  </a:lnTo>
                  <a:lnTo>
                    <a:pt x="19067887" y="5747311"/>
                  </a:lnTo>
                  <a:lnTo>
                    <a:pt x="19072114" y="5702598"/>
                  </a:lnTo>
                  <a:lnTo>
                    <a:pt x="19075576" y="5655498"/>
                  </a:lnTo>
                  <a:lnTo>
                    <a:pt x="19078347" y="5605921"/>
                  </a:lnTo>
                  <a:lnTo>
                    <a:pt x="19080506" y="5553773"/>
                  </a:lnTo>
                  <a:lnTo>
                    <a:pt x="19082128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2" y="5317649"/>
                  </a:lnTo>
                  <a:lnTo>
                    <a:pt x="19084785" y="5251275"/>
                  </a:lnTo>
                  <a:lnTo>
                    <a:pt x="19084785" y="1377857"/>
                  </a:lnTo>
                  <a:lnTo>
                    <a:pt x="19084542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8" y="1130169"/>
                  </a:lnTo>
                  <a:lnTo>
                    <a:pt x="19080506" y="1075360"/>
                  </a:lnTo>
                  <a:lnTo>
                    <a:pt x="19078347" y="1023212"/>
                  </a:lnTo>
                  <a:lnTo>
                    <a:pt x="19075576" y="973635"/>
                  </a:lnTo>
                  <a:lnTo>
                    <a:pt x="19072114" y="926535"/>
                  </a:lnTo>
                  <a:lnTo>
                    <a:pt x="19067887" y="881822"/>
                  </a:lnTo>
                  <a:lnTo>
                    <a:pt x="19062816" y="839404"/>
                  </a:lnTo>
                  <a:lnTo>
                    <a:pt x="19056825" y="799188"/>
                  </a:lnTo>
                  <a:lnTo>
                    <a:pt x="19049839" y="761083"/>
                  </a:lnTo>
                  <a:lnTo>
                    <a:pt x="19032570" y="690840"/>
                  </a:lnTo>
                  <a:lnTo>
                    <a:pt x="19010397" y="627938"/>
                  </a:lnTo>
                  <a:lnTo>
                    <a:pt x="18991579" y="580364"/>
                  </a:lnTo>
                  <a:lnTo>
                    <a:pt x="18970287" y="534149"/>
                  </a:lnTo>
                  <a:lnTo>
                    <a:pt x="18946599" y="489372"/>
                  </a:lnTo>
                  <a:lnTo>
                    <a:pt x="18920596" y="446115"/>
                  </a:lnTo>
                  <a:lnTo>
                    <a:pt x="18892357" y="404456"/>
                  </a:lnTo>
                  <a:lnTo>
                    <a:pt x="18861962" y="364475"/>
                  </a:lnTo>
                  <a:lnTo>
                    <a:pt x="18829490" y="326251"/>
                  </a:lnTo>
                  <a:lnTo>
                    <a:pt x="18795021" y="289865"/>
                  </a:lnTo>
                  <a:lnTo>
                    <a:pt x="18758636" y="255397"/>
                  </a:lnTo>
                  <a:lnTo>
                    <a:pt x="18720413" y="222925"/>
                  </a:lnTo>
                  <a:lnTo>
                    <a:pt x="18680432" y="192529"/>
                  </a:lnTo>
                  <a:lnTo>
                    <a:pt x="18638773" y="164290"/>
                  </a:lnTo>
                  <a:lnTo>
                    <a:pt x="18595515" y="138287"/>
                  </a:lnTo>
                  <a:lnTo>
                    <a:pt x="18550739" y="114599"/>
                  </a:lnTo>
                  <a:lnTo>
                    <a:pt x="18504523" y="93307"/>
                  </a:lnTo>
                  <a:lnTo>
                    <a:pt x="18456948" y="74489"/>
                  </a:lnTo>
                  <a:lnTo>
                    <a:pt x="18394047" y="52316"/>
                  </a:lnTo>
                  <a:lnTo>
                    <a:pt x="18323803" y="35048"/>
                  </a:lnTo>
                  <a:lnTo>
                    <a:pt x="18285698" y="28061"/>
                  </a:lnTo>
                  <a:lnTo>
                    <a:pt x="18245483" y="22071"/>
                  </a:lnTo>
                  <a:lnTo>
                    <a:pt x="18203064" y="17000"/>
                  </a:lnTo>
                  <a:lnTo>
                    <a:pt x="18158351" y="12772"/>
                  </a:lnTo>
                  <a:lnTo>
                    <a:pt x="18111252" y="9311"/>
                  </a:lnTo>
                  <a:lnTo>
                    <a:pt x="18061674" y="6539"/>
                  </a:lnTo>
                  <a:lnTo>
                    <a:pt x="18009527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16" y="3908057"/>
              <a:ext cx="18433868" cy="57010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105260" y="1828420"/>
            <a:ext cx="60477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95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2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950" spc="-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4950" spc="-509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950" spc="-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950" spc="-1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950" spc="-40" b="1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495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85" b="1">
                <a:solidFill>
                  <a:srgbClr val="FFFFFF"/>
                </a:solidFill>
                <a:latin typeface="Arial"/>
                <a:cs typeface="Arial"/>
              </a:rPr>
              <a:t>workflow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20000">
            <a:off x="11401586" y="2809908"/>
            <a:ext cx="3055436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(one of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many)</a:t>
            </a:r>
            <a:endParaRPr sz="37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922885" cy="288417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dirty="0" sz="9450" spc="465"/>
              <a:t>“How</a:t>
            </a:r>
            <a:r>
              <a:rPr dirty="0" sz="9450" spc="-985"/>
              <a:t> </a:t>
            </a:r>
            <a:r>
              <a:rPr dirty="0" sz="9450" spc="120"/>
              <a:t>should</a:t>
            </a:r>
            <a:r>
              <a:rPr dirty="0" sz="9450" spc="-985"/>
              <a:t> </a:t>
            </a:r>
            <a:r>
              <a:rPr dirty="0" sz="9450" spc="-165"/>
              <a:t>I</a:t>
            </a:r>
            <a:r>
              <a:rPr dirty="0" sz="9450" spc="-980"/>
              <a:t> </a:t>
            </a:r>
            <a:r>
              <a:rPr dirty="0" sz="9450" spc="200"/>
              <a:t>approach </a:t>
            </a:r>
            <a:r>
              <a:rPr dirty="0" sz="9450" spc="260"/>
              <a:t>this</a:t>
            </a:r>
            <a:r>
              <a:rPr dirty="0" sz="9450" spc="-990"/>
              <a:t> </a:t>
            </a:r>
            <a:r>
              <a:rPr dirty="0" sz="9450" spc="130"/>
              <a:t>course?”</a:t>
            </a:r>
            <a:endParaRPr sz="94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879817" y="2755601"/>
            <a:ext cx="3946525" cy="3630295"/>
            <a:chOff x="8879817" y="2755601"/>
            <a:chExt cx="3946525" cy="3630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9817" y="4099116"/>
              <a:ext cx="2286579" cy="228657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3957" y="2755601"/>
              <a:ext cx="2063506" cy="20635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7396" y="2765234"/>
              <a:ext cx="898773" cy="8987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1986" y="4701451"/>
              <a:ext cx="921508" cy="9215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0000" y="5010069"/>
              <a:ext cx="890644" cy="89064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598516" y="6716964"/>
            <a:ext cx="27089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234315" marR="5080" indent="-222250">
              <a:lnSpc>
                <a:spcPts val="3429"/>
              </a:lnSpc>
              <a:spcBef>
                <a:spcPts val="650"/>
              </a:spcBef>
            </a:pPr>
            <a:r>
              <a:rPr dirty="0" sz="3300" spc="-35" b="1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90" b="1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experiment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03467" y="350379"/>
            <a:ext cx="14681200" cy="138430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900" spc="320"/>
              <a:t>How</a:t>
            </a:r>
            <a:r>
              <a:rPr dirty="0" sz="8900" spc="-930"/>
              <a:t> </a:t>
            </a:r>
            <a:r>
              <a:rPr dirty="0" sz="8900" spc="765"/>
              <a:t>to</a:t>
            </a:r>
            <a:r>
              <a:rPr dirty="0" sz="8900" spc="-930"/>
              <a:t> </a:t>
            </a:r>
            <a:r>
              <a:rPr dirty="0" sz="8900" spc="195"/>
              <a:t>approach</a:t>
            </a:r>
            <a:r>
              <a:rPr dirty="0" sz="8900" spc="-925"/>
              <a:t> </a:t>
            </a:r>
            <a:r>
              <a:rPr dirty="0" sz="8900" spc="245"/>
              <a:t>this</a:t>
            </a:r>
            <a:r>
              <a:rPr dirty="0" sz="8900" spc="-930"/>
              <a:t> </a:t>
            </a:r>
            <a:r>
              <a:rPr dirty="0" sz="8900" spc="114"/>
              <a:t>course</a:t>
            </a:r>
            <a:endParaRPr sz="8900"/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718" y="2073735"/>
            <a:ext cx="7048969" cy="410406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845610" y="6357528"/>
            <a:ext cx="25914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50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33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60" b="1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 rot="21540000">
            <a:off x="1044651" y="7101037"/>
            <a:ext cx="6524832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35"/>
              </a:lnSpc>
            </a:pPr>
            <a:r>
              <a:rPr dirty="0" baseline="-4145" sz="5025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baseline="-4145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487" sz="5025" b="1">
                <a:solidFill>
                  <a:srgbClr val="FFFFFF"/>
                </a:solidFill>
                <a:latin typeface="Bradley Hand"/>
                <a:cs typeface="Bradley Hand"/>
              </a:rPr>
              <a:t>#1:</a:t>
            </a:r>
            <a:r>
              <a:rPr dirty="0" baseline="-2487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if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in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doubt,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16" sz="5025" b="1">
                <a:solidFill>
                  <a:srgbClr val="FFFFFF"/>
                </a:solidFill>
                <a:latin typeface="Bradley Hand"/>
                <a:cs typeface="Bradley Hand"/>
              </a:rPr>
              <a:t>run</a:t>
            </a:r>
            <a:r>
              <a:rPr dirty="0" baseline="3316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975" sz="5025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r>
              <a:rPr dirty="0" baseline="4975" sz="5025" spc="-8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804" sz="5025" spc="-15" b="1">
                <a:solidFill>
                  <a:srgbClr val="FFFFFF"/>
                </a:solidFill>
                <a:latin typeface="Bradley Hand"/>
                <a:cs typeface="Bradley Hand"/>
              </a:rPr>
              <a:t>code!</a:t>
            </a:r>
            <a:endParaRPr baseline="5804" sz="5025">
              <a:latin typeface="Bradley Hand"/>
              <a:cs typeface="Bradley Hand"/>
            </a:endParaRPr>
          </a:p>
        </p:txBody>
      </p:sp>
      <p:sp>
        <p:nvSpPr>
          <p:cNvPr id="13" name="object 13" descr=""/>
          <p:cNvSpPr txBox="1"/>
          <p:nvPr/>
        </p:nvSpPr>
        <p:spPr>
          <a:xfrm rot="20580000">
            <a:off x="8590604" y="2236620"/>
            <a:ext cx="1866287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75"/>
              </a:lnSpc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sz="3350" spc="-7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487" sz="5025" spc="-37" b="1">
                <a:solidFill>
                  <a:srgbClr val="FFFFFF"/>
                </a:solidFill>
                <a:latin typeface="Bradley Hand"/>
                <a:cs typeface="Bradley Hand"/>
              </a:rPr>
              <a:t>#2:</a:t>
            </a:r>
            <a:endParaRPr baseline="2487" sz="5025">
              <a:latin typeface="Bradley Hand"/>
              <a:cs typeface="Bradley Hand"/>
            </a:endParaRPr>
          </a:p>
        </p:txBody>
      </p:sp>
      <p:sp>
        <p:nvSpPr>
          <p:cNvPr id="14" name="object 14" descr=""/>
          <p:cNvSpPr txBox="1"/>
          <p:nvPr/>
        </p:nvSpPr>
        <p:spPr>
          <a:xfrm rot="20580000">
            <a:off x="7422523" y="2734808"/>
            <a:ext cx="4525788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45"/>
              </a:lnSpc>
            </a:pPr>
            <a:r>
              <a:rPr dirty="0" baseline="-4975" sz="5025" b="1">
                <a:solidFill>
                  <a:srgbClr val="FFFFFF"/>
                </a:solidFill>
                <a:latin typeface="Bradley Hand"/>
                <a:cs typeface="Bradley Hand"/>
              </a:rPr>
              <a:t>Experiment,</a:t>
            </a:r>
            <a:r>
              <a:rPr dirty="0" baseline="-4975" sz="5025" spc="-104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spc="-10" b="1">
                <a:solidFill>
                  <a:srgbClr val="FFFFFF"/>
                </a:solidFill>
                <a:latin typeface="Bradley Hand"/>
                <a:cs typeface="Bradley Hand"/>
              </a:rPr>
              <a:t>experiment,</a:t>
            </a:r>
            <a:endParaRPr sz="3350">
              <a:latin typeface="Bradley Hand"/>
              <a:cs typeface="Bradley Hand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20580000">
            <a:off x="8724534" y="3182156"/>
            <a:ext cx="2212594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sz="3350" spc="-10" b="1">
                <a:solidFill>
                  <a:srgbClr val="FFFFFF"/>
                </a:solidFill>
                <a:latin typeface="Bradley Hand"/>
                <a:cs typeface="Bradley Hand"/>
              </a:rPr>
              <a:t>experiment!</a:t>
            </a:r>
            <a:endParaRPr sz="3350">
              <a:latin typeface="Bradley Hand"/>
              <a:cs typeface="Bradley Hand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03064" y="3813610"/>
            <a:ext cx="2697191" cy="269719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4969294" y="6762948"/>
            <a:ext cx="39789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322580" marR="5080" indent="-310515">
              <a:lnSpc>
                <a:spcPts val="3429"/>
              </a:lnSpc>
              <a:spcBef>
                <a:spcPts val="650"/>
              </a:spcBef>
            </a:pPr>
            <a:r>
              <a:rPr dirty="0" sz="3300" spc="-35" b="1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dirty="0" sz="3300" spc="-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Visualize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3300" spc="-2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849264" y="2612314"/>
            <a:ext cx="5822950" cy="10528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998980">
              <a:lnSpc>
                <a:spcPct val="100299"/>
              </a:lnSpc>
              <a:spcBef>
                <a:spcPts val="114"/>
              </a:spcBef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Motto</a:t>
            </a:r>
            <a:r>
              <a:rPr dirty="0" sz="33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spc="-25" b="1">
                <a:solidFill>
                  <a:srgbClr val="FFFFFF"/>
                </a:solidFill>
                <a:latin typeface="Bradley Hand"/>
                <a:cs typeface="Bradley Hand"/>
              </a:rPr>
              <a:t>#3:</a:t>
            </a:r>
            <a:r>
              <a:rPr dirty="0" sz="3350" spc="83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Visualize,</a:t>
            </a:r>
            <a:r>
              <a:rPr dirty="0" sz="33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visualize,</a:t>
            </a:r>
            <a:r>
              <a:rPr dirty="0" sz="3350" spc="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350" spc="-10" b="1">
                <a:solidFill>
                  <a:srgbClr val="FFFFFF"/>
                </a:solidFill>
                <a:latin typeface="Bradley Hand"/>
                <a:cs typeface="Bradley Hand"/>
              </a:rPr>
              <a:t>visualize!</a:t>
            </a:r>
            <a:endParaRPr sz="3350">
              <a:latin typeface="Bradley Hand"/>
              <a:cs typeface="Bradley Hand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34841" y="7911322"/>
            <a:ext cx="2412724" cy="241272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2558708" y="10503998"/>
            <a:ext cx="31654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dirty="0" sz="3300" spc="-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questions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91136" y="8435181"/>
            <a:ext cx="1570632" cy="1570632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9147639" y="10503998"/>
            <a:ext cx="36188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5" b="1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dirty="0" sz="3300" spc="-3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3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Arial"/>
                <a:cs typeface="Arial"/>
              </a:rPr>
              <a:t>exercises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181685" y="8435181"/>
            <a:ext cx="1570632" cy="1570632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4985900" y="10503998"/>
            <a:ext cx="35496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6.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30" b="1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5" b="1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33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3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21540000">
            <a:off x="5404948" y="9252248"/>
            <a:ext cx="2819975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90"/>
              </a:lnSpc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(including</a:t>
            </a:r>
            <a:r>
              <a:rPr dirty="0" sz="3350" spc="-5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4145" sz="5025" spc="-37" b="1">
                <a:solidFill>
                  <a:srgbClr val="FFFFFF"/>
                </a:solidFill>
                <a:latin typeface="Bradley Hand"/>
                <a:cs typeface="Bradley Hand"/>
              </a:rPr>
              <a:t>the</a:t>
            </a:r>
            <a:endParaRPr baseline="4145" sz="5025">
              <a:latin typeface="Bradley Hand"/>
              <a:cs typeface="Bradley Hand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21540000">
            <a:off x="5418918" y="9735307"/>
            <a:ext cx="2604927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sz="3350" b="1">
                <a:solidFill>
                  <a:srgbClr val="FFFFFF"/>
                </a:solidFill>
                <a:latin typeface="Bradley Hand"/>
                <a:cs typeface="Bradley Hand"/>
              </a:rPr>
              <a:t>“dumb”</a:t>
            </a:r>
            <a:r>
              <a:rPr dirty="0" sz="3350" spc="-6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16" sz="5025" spc="-15" b="1">
                <a:solidFill>
                  <a:srgbClr val="FFFFFF"/>
                </a:solidFill>
                <a:latin typeface="Bradley Hand"/>
                <a:cs typeface="Bradley Hand"/>
              </a:rPr>
              <a:t>ones)</a:t>
            </a:r>
            <a:endParaRPr baseline="3316" sz="5025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4011" rIns="0" bIns="0" rtlCol="0" vert="horz">
            <a:spAutoFit/>
          </a:bodyPr>
          <a:lstStyle/>
          <a:p>
            <a:pPr marL="2577465">
              <a:lnSpc>
                <a:spcPct val="100000"/>
              </a:lnSpc>
              <a:spcBef>
                <a:spcPts val="120"/>
              </a:spcBef>
            </a:pPr>
            <a:r>
              <a:rPr dirty="0" spc="285"/>
              <a:t>How</a:t>
            </a:r>
            <a:r>
              <a:rPr dirty="0" spc="-815"/>
              <a:t> </a:t>
            </a:r>
            <a:r>
              <a:rPr dirty="0" spc="459">
                <a:solidFill>
                  <a:srgbClr val="16E7CF"/>
                </a:solidFill>
              </a:rPr>
              <a:t>not</a:t>
            </a:r>
            <a:r>
              <a:rPr dirty="0" spc="-815">
                <a:solidFill>
                  <a:srgbClr val="16E7CF"/>
                </a:solidFill>
              </a:rPr>
              <a:t> </a:t>
            </a:r>
            <a:r>
              <a:rPr dirty="0" spc="675"/>
              <a:t>to</a:t>
            </a:r>
            <a:r>
              <a:rPr dirty="0" spc="-815"/>
              <a:t> </a:t>
            </a:r>
            <a:r>
              <a:rPr dirty="0" spc="190"/>
              <a:t>approach</a:t>
            </a:r>
            <a:r>
              <a:rPr dirty="0" spc="-810"/>
              <a:t> </a:t>
            </a:r>
            <a:r>
              <a:rPr dirty="0" spc="215"/>
              <a:t>this</a:t>
            </a:r>
            <a:r>
              <a:rPr dirty="0" spc="-815"/>
              <a:t> </a:t>
            </a:r>
            <a:r>
              <a:rPr dirty="0" spc="95"/>
              <a:t>course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71601" y="5246560"/>
            <a:ext cx="18605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155" b="1">
                <a:solidFill>
                  <a:srgbClr val="FFFFFF"/>
                </a:solidFill>
                <a:latin typeface="Arial"/>
                <a:cs typeface="Arial"/>
              </a:rPr>
              <a:t>Avoid: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425056" y="4194553"/>
            <a:ext cx="2839085" cy="2199640"/>
            <a:chOff x="7425056" y="4194553"/>
            <a:chExt cx="2839085" cy="21996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4039" y="4823151"/>
              <a:ext cx="1570632" cy="15706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5056" y="4705142"/>
              <a:ext cx="1367370" cy="13673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535" y="4194553"/>
              <a:ext cx="1145960" cy="11459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3393" y="4481210"/>
              <a:ext cx="1240535" cy="124053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1683488" y="5014748"/>
            <a:ext cx="3111500" cy="674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50" spc="-125" b="1">
                <a:solidFill>
                  <a:srgbClr val="FFFFFF"/>
                </a:solidFill>
                <a:latin typeface="Arial"/>
                <a:cs typeface="Arial"/>
              </a:rPr>
              <a:t>“I</a:t>
            </a:r>
            <a:r>
              <a:rPr dirty="0" sz="4250" spc="-45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10" b="1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dirty="0" sz="4250" spc="-45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45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endParaRPr sz="42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184340" y="6188959"/>
            <a:ext cx="1858010" cy="0"/>
          </a:xfrm>
          <a:custGeom>
            <a:avLst/>
            <a:gdLst/>
            <a:ahLst/>
            <a:cxnLst/>
            <a:rect l="l" t="t" r="r" b="b"/>
            <a:pathLst>
              <a:path w="1858009" h="0">
                <a:moveTo>
                  <a:pt x="0" y="0"/>
                </a:moveTo>
                <a:lnTo>
                  <a:pt x="1857543" y="0"/>
                </a:lnTo>
              </a:path>
            </a:pathLst>
          </a:custGeom>
          <a:ln w="56190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4029183" y="5575988"/>
            <a:ext cx="266700" cy="674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50" spc="-235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42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2175541" y="5371572"/>
            <a:ext cx="1317625" cy="83820"/>
          </a:xfrm>
          <a:custGeom>
            <a:avLst/>
            <a:gdLst/>
            <a:ahLst/>
            <a:cxnLst/>
            <a:rect l="l" t="t" r="r" b="b"/>
            <a:pathLst>
              <a:path w="1317625" h="83820">
                <a:moveTo>
                  <a:pt x="1317421" y="0"/>
                </a:moveTo>
                <a:lnTo>
                  <a:pt x="0" y="0"/>
                </a:lnTo>
                <a:lnTo>
                  <a:pt x="0" y="20942"/>
                </a:lnTo>
                <a:lnTo>
                  <a:pt x="0" y="62826"/>
                </a:lnTo>
                <a:lnTo>
                  <a:pt x="0" y="83769"/>
                </a:lnTo>
                <a:lnTo>
                  <a:pt x="1317421" y="83769"/>
                </a:lnTo>
                <a:lnTo>
                  <a:pt x="1317421" y="62826"/>
                </a:lnTo>
                <a:lnTo>
                  <a:pt x="1317421" y="20942"/>
                </a:lnTo>
                <a:lnTo>
                  <a:pt x="1317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53" y="2091195"/>
            <a:ext cx="6282531" cy="440373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25389" y="6367630"/>
            <a:ext cx="58928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www.github.com/mrdbourke/pytorch-deep-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learning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1255" y="2091195"/>
            <a:ext cx="6282531" cy="440373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077660" y="6262921"/>
            <a:ext cx="5988050" cy="49466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432685" marR="5080" indent="-2420620">
              <a:lnSpc>
                <a:spcPts val="1710"/>
              </a:lnSpc>
              <a:spcBef>
                <a:spcPts val="380"/>
              </a:spcBef>
            </a:pP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6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www.github.com/mrdbourke/pytorch-deep-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learning/</a:t>
            </a:r>
            <a:r>
              <a:rPr dirty="0" sz="16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discussions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11455" y="-561362"/>
            <a:ext cx="5881370" cy="2589530"/>
          </a:xfrm>
          <a:prstGeom prst="rect"/>
        </p:spPr>
        <p:txBody>
          <a:bodyPr wrap="square" lIns="0" tIns="4737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29"/>
              </a:spcBef>
            </a:pPr>
            <a:r>
              <a:rPr dirty="0" sz="9450" spc="60"/>
              <a:t>Resources</a:t>
            </a:r>
            <a:endParaRPr sz="9450"/>
          </a:p>
          <a:p>
            <a:pPr algn="ctr" marL="8255">
              <a:lnSpc>
                <a:spcPct val="100000"/>
              </a:lnSpc>
              <a:spcBef>
                <a:spcPts val="1260"/>
              </a:spcBef>
            </a:pPr>
            <a:r>
              <a:rPr dirty="0" sz="3300" spc="-85" b="1">
                <a:latin typeface="Arial"/>
                <a:cs typeface="Arial"/>
              </a:rPr>
              <a:t>Course</a:t>
            </a:r>
            <a:r>
              <a:rPr dirty="0" sz="3300" spc="-310" b="1">
                <a:latin typeface="Arial"/>
                <a:cs typeface="Arial"/>
              </a:rPr>
              <a:t> </a:t>
            </a:r>
            <a:r>
              <a:rPr dirty="0" sz="3300" spc="-25" b="1">
                <a:latin typeface="Arial"/>
                <a:cs typeface="Arial"/>
              </a:rPr>
              <a:t>Q&amp;A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3315" y="2091195"/>
            <a:ext cx="6282531" cy="44037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157685" y="6367630"/>
            <a:ext cx="22663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5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https://learnpytorch.io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484660" y="1500134"/>
            <a:ext cx="374205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8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0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33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9826" y="6852458"/>
            <a:ext cx="12546329" cy="440373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95837" y="8272078"/>
            <a:ext cx="358140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095375" marR="5080" indent="-1083310">
              <a:lnSpc>
                <a:spcPts val="3429"/>
              </a:lnSpc>
              <a:spcBef>
                <a:spcPts val="650"/>
              </a:spcBef>
            </a:pPr>
            <a:r>
              <a:rPr dirty="0" u="heavy" sz="3300" spc="-1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PyTorch</a:t>
            </a:r>
            <a:r>
              <a:rPr dirty="0" u="heavy" sz="3300" spc="-3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3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website</a:t>
            </a:r>
            <a:r>
              <a:rPr dirty="0" sz="33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u="heavy" sz="33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forums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78751" y="1378002"/>
            <a:ext cx="19368135" cy="5483860"/>
          </a:xfrm>
          <a:custGeom>
            <a:avLst/>
            <a:gdLst/>
            <a:ahLst/>
            <a:cxnLst/>
            <a:rect l="l" t="t" r="r" b="b"/>
            <a:pathLst>
              <a:path w="19368135" h="5483859">
                <a:moveTo>
                  <a:pt x="1300744" y="0"/>
                </a:moveTo>
                <a:lnTo>
                  <a:pt x="18066790" y="0"/>
                </a:lnTo>
                <a:lnTo>
                  <a:pt x="18141118" y="18"/>
                </a:lnTo>
                <a:lnTo>
                  <a:pt x="18211510" y="151"/>
                </a:lnTo>
                <a:lnTo>
                  <a:pt x="18278102" y="509"/>
                </a:lnTo>
                <a:lnTo>
                  <a:pt x="18341029" y="1208"/>
                </a:lnTo>
                <a:lnTo>
                  <a:pt x="18400428" y="2360"/>
                </a:lnTo>
                <a:lnTo>
                  <a:pt x="18456434" y="4079"/>
                </a:lnTo>
                <a:lnTo>
                  <a:pt x="18509182" y="6478"/>
                </a:lnTo>
                <a:lnTo>
                  <a:pt x="18558809" y="9669"/>
                </a:lnTo>
                <a:lnTo>
                  <a:pt x="18605451" y="13768"/>
                </a:lnTo>
                <a:lnTo>
                  <a:pt x="18649242" y="18886"/>
                </a:lnTo>
                <a:lnTo>
                  <a:pt x="18690320" y="25138"/>
                </a:lnTo>
                <a:lnTo>
                  <a:pt x="18728818" y="32636"/>
                </a:lnTo>
                <a:lnTo>
                  <a:pt x="18798623" y="51824"/>
                </a:lnTo>
                <a:lnTo>
                  <a:pt x="18876633" y="82319"/>
                </a:lnTo>
                <a:lnTo>
                  <a:pt x="18921533" y="103650"/>
                </a:lnTo>
                <a:lnTo>
                  <a:pt x="18964800" y="127632"/>
                </a:lnTo>
                <a:lnTo>
                  <a:pt x="19006331" y="154165"/>
                </a:lnTo>
                <a:lnTo>
                  <a:pt x="19046025" y="183145"/>
                </a:lnTo>
                <a:lnTo>
                  <a:pt x="19083780" y="214472"/>
                </a:lnTo>
                <a:lnTo>
                  <a:pt x="19119495" y="248043"/>
                </a:lnTo>
                <a:lnTo>
                  <a:pt x="19153066" y="283758"/>
                </a:lnTo>
                <a:lnTo>
                  <a:pt x="19184393" y="321513"/>
                </a:lnTo>
                <a:lnTo>
                  <a:pt x="19213374" y="361207"/>
                </a:lnTo>
                <a:lnTo>
                  <a:pt x="19239907" y="402738"/>
                </a:lnTo>
                <a:lnTo>
                  <a:pt x="19263890" y="446005"/>
                </a:lnTo>
                <a:lnTo>
                  <a:pt x="19285221" y="490906"/>
                </a:lnTo>
                <a:lnTo>
                  <a:pt x="19303799" y="537339"/>
                </a:lnTo>
                <a:lnTo>
                  <a:pt x="19326045" y="602664"/>
                </a:lnTo>
                <a:lnTo>
                  <a:pt x="19342400" y="677218"/>
                </a:lnTo>
                <a:lnTo>
                  <a:pt x="19348651" y="718295"/>
                </a:lnTo>
                <a:lnTo>
                  <a:pt x="19353768" y="762086"/>
                </a:lnTo>
                <a:lnTo>
                  <a:pt x="19357866" y="808727"/>
                </a:lnTo>
                <a:lnTo>
                  <a:pt x="19361058" y="858354"/>
                </a:lnTo>
                <a:lnTo>
                  <a:pt x="19363456" y="911102"/>
                </a:lnTo>
                <a:lnTo>
                  <a:pt x="19365175" y="967108"/>
                </a:lnTo>
                <a:lnTo>
                  <a:pt x="19366327" y="1026507"/>
                </a:lnTo>
                <a:lnTo>
                  <a:pt x="19367026" y="1089434"/>
                </a:lnTo>
                <a:lnTo>
                  <a:pt x="19367384" y="1156025"/>
                </a:lnTo>
                <a:lnTo>
                  <a:pt x="19367517" y="1226417"/>
                </a:lnTo>
                <a:lnTo>
                  <a:pt x="19367535" y="1300744"/>
                </a:lnTo>
                <a:lnTo>
                  <a:pt x="19367535" y="4182562"/>
                </a:lnTo>
                <a:lnTo>
                  <a:pt x="19367517" y="4256890"/>
                </a:lnTo>
                <a:lnTo>
                  <a:pt x="19367384" y="4327282"/>
                </a:lnTo>
                <a:lnTo>
                  <a:pt x="19367026" y="4393873"/>
                </a:lnTo>
                <a:lnTo>
                  <a:pt x="19366327" y="4456801"/>
                </a:lnTo>
                <a:lnTo>
                  <a:pt x="19365175" y="4516199"/>
                </a:lnTo>
                <a:lnTo>
                  <a:pt x="19363456" y="4572205"/>
                </a:lnTo>
                <a:lnTo>
                  <a:pt x="19361058" y="4624953"/>
                </a:lnTo>
                <a:lnTo>
                  <a:pt x="19357866" y="4674580"/>
                </a:lnTo>
                <a:lnTo>
                  <a:pt x="19353768" y="4721222"/>
                </a:lnTo>
                <a:lnTo>
                  <a:pt x="19348651" y="4765013"/>
                </a:lnTo>
                <a:lnTo>
                  <a:pt x="19342400" y="4806090"/>
                </a:lnTo>
                <a:lnTo>
                  <a:pt x="19334902" y="4844588"/>
                </a:lnTo>
                <a:lnTo>
                  <a:pt x="19315715" y="4914392"/>
                </a:lnTo>
                <a:lnTo>
                  <a:pt x="19285221" y="4992401"/>
                </a:lnTo>
                <a:lnTo>
                  <a:pt x="19263890" y="5037302"/>
                </a:lnTo>
                <a:lnTo>
                  <a:pt x="19239907" y="5080569"/>
                </a:lnTo>
                <a:lnTo>
                  <a:pt x="19213374" y="5122100"/>
                </a:lnTo>
                <a:lnTo>
                  <a:pt x="19184393" y="5161794"/>
                </a:lnTo>
                <a:lnTo>
                  <a:pt x="19153066" y="5199550"/>
                </a:lnTo>
                <a:lnTo>
                  <a:pt x="19119495" y="5235264"/>
                </a:lnTo>
                <a:lnTo>
                  <a:pt x="19083780" y="5268835"/>
                </a:lnTo>
                <a:lnTo>
                  <a:pt x="19046025" y="5300162"/>
                </a:lnTo>
                <a:lnTo>
                  <a:pt x="19006331" y="5329142"/>
                </a:lnTo>
                <a:lnTo>
                  <a:pt x="18964800" y="5355675"/>
                </a:lnTo>
                <a:lnTo>
                  <a:pt x="18921533" y="5379657"/>
                </a:lnTo>
                <a:lnTo>
                  <a:pt x="18876633" y="5400988"/>
                </a:lnTo>
                <a:lnTo>
                  <a:pt x="18830201" y="5419565"/>
                </a:lnTo>
                <a:lnTo>
                  <a:pt x="18764874" y="5441814"/>
                </a:lnTo>
                <a:lnTo>
                  <a:pt x="18690320" y="5458170"/>
                </a:lnTo>
                <a:lnTo>
                  <a:pt x="18649242" y="5464421"/>
                </a:lnTo>
                <a:lnTo>
                  <a:pt x="18605451" y="5469540"/>
                </a:lnTo>
                <a:lnTo>
                  <a:pt x="18558809" y="5473638"/>
                </a:lnTo>
                <a:lnTo>
                  <a:pt x="18509182" y="5476830"/>
                </a:lnTo>
                <a:lnTo>
                  <a:pt x="18456434" y="5479228"/>
                </a:lnTo>
                <a:lnTo>
                  <a:pt x="18400428" y="5480947"/>
                </a:lnTo>
                <a:lnTo>
                  <a:pt x="18341029" y="5482099"/>
                </a:lnTo>
                <a:lnTo>
                  <a:pt x="18278102" y="5482798"/>
                </a:lnTo>
                <a:lnTo>
                  <a:pt x="18211510" y="5483157"/>
                </a:lnTo>
                <a:lnTo>
                  <a:pt x="18141118" y="5483289"/>
                </a:lnTo>
                <a:lnTo>
                  <a:pt x="18066790" y="5483308"/>
                </a:lnTo>
                <a:lnTo>
                  <a:pt x="1300744" y="5483308"/>
                </a:lnTo>
                <a:lnTo>
                  <a:pt x="1226417" y="5483289"/>
                </a:lnTo>
                <a:lnTo>
                  <a:pt x="1156025" y="5483157"/>
                </a:lnTo>
                <a:lnTo>
                  <a:pt x="1089434" y="5482798"/>
                </a:lnTo>
                <a:lnTo>
                  <a:pt x="1026507" y="5482099"/>
                </a:lnTo>
                <a:lnTo>
                  <a:pt x="967108" y="5480947"/>
                </a:lnTo>
                <a:lnTo>
                  <a:pt x="911102" y="5479228"/>
                </a:lnTo>
                <a:lnTo>
                  <a:pt x="858354" y="5476830"/>
                </a:lnTo>
                <a:lnTo>
                  <a:pt x="808727" y="5473638"/>
                </a:lnTo>
                <a:lnTo>
                  <a:pt x="762086" y="5469540"/>
                </a:lnTo>
                <a:lnTo>
                  <a:pt x="718295" y="5464421"/>
                </a:lnTo>
                <a:lnTo>
                  <a:pt x="677218" y="5458170"/>
                </a:lnTo>
                <a:lnTo>
                  <a:pt x="638719" y="5450672"/>
                </a:lnTo>
                <a:lnTo>
                  <a:pt x="568916" y="5431483"/>
                </a:lnTo>
                <a:lnTo>
                  <a:pt x="490906" y="5400988"/>
                </a:lnTo>
                <a:lnTo>
                  <a:pt x="446005" y="5379657"/>
                </a:lnTo>
                <a:lnTo>
                  <a:pt x="402738" y="5355675"/>
                </a:lnTo>
                <a:lnTo>
                  <a:pt x="361207" y="5329142"/>
                </a:lnTo>
                <a:lnTo>
                  <a:pt x="321513" y="5300162"/>
                </a:lnTo>
                <a:lnTo>
                  <a:pt x="283758" y="5268835"/>
                </a:lnTo>
                <a:lnTo>
                  <a:pt x="248043" y="5235264"/>
                </a:lnTo>
                <a:lnTo>
                  <a:pt x="214472" y="5199550"/>
                </a:lnTo>
                <a:lnTo>
                  <a:pt x="183145" y="5161794"/>
                </a:lnTo>
                <a:lnTo>
                  <a:pt x="154165" y="5122100"/>
                </a:lnTo>
                <a:lnTo>
                  <a:pt x="127632" y="5080569"/>
                </a:lnTo>
                <a:lnTo>
                  <a:pt x="103650" y="5037302"/>
                </a:lnTo>
                <a:lnTo>
                  <a:pt x="82319" y="4992401"/>
                </a:lnTo>
                <a:lnTo>
                  <a:pt x="63742" y="4945968"/>
                </a:lnTo>
                <a:lnTo>
                  <a:pt x="41493" y="4880643"/>
                </a:lnTo>
                <a:lnTo>
                  <a:pt x="25138" y="4806090"/>
                </a:lnTo>
                <a:lnTo>
                  <a:pt x="18886" y="4765013"/>
                </a:lnTo>
                <a:lnTo>
                  <a:pt x="13768" y="4721222"/>
                </a:lnTo>
                <a:lnTo>
                  <a:pt x="9669" y="4674580"/>
                </a:lnTo>
                <a:lnTo>
                  <a:pt x="6478" y="4624953"/>
                </a:lnTo>
                <a:lnTo>
                  <a:pt x="4079" y="4572205"/>
                </a:lnTo>
                <a:lnTo>
                  <a:pt x="2360" y="4516199"/>
                </a:lnTo>
                <a:lnTo>
                  <a:pt x="1208" y="4456801"/>
                </a:lnTo>
                <a:lnTo>
                  <a:pt x="509" y="4393873"/>
                </a:lnTo>
                <a:lnTo>
                  <a:pt x="151" y="4327282"/>
                </a:lnTo>
                <a:lnTo>
                  <a:pt x="18" y="4256890"/>
                </a:lnTo>
                <a:lnTo>
                  <a:pt x="0" y="4182562"/>
                </a:lnTo>
                <a:lnTo>
                  <a:pt x="0" y="1300744"/>
                </a:lnTo>
                <a:lnTo>
                  <a:pt x="18" y="1226417"/>
                </a:lnTo>
                <a:lnTo>
                  <a:pt x="151" y="1156025"/>
                </a:lnTo>
                <a:lnTo>
                  <a:pt x="509" y="1089434"/>
                </a:lnTo>
                <a:lnTo>
                  <a:pt x="1208" y="1026507"/>
                </a:lnTo>
                <a:lnTo>
                  <a:pt x="2360" y="967108"/>
                </a:lnTo>
                <a:lnTo>
                  <a:pt x="4079" y="911102"/>
                </a:lnTo>
                <a:lnTo>
                  <a:pt x="6478" y="858354"/>
                </a:lnTo>
                <a:lnTo>
                  <a:pt x="9669" y="808727"/>
                </a:lnTo>
                <a:lnTo>
                  <a:pt x="13768" y="762086"/>
                </a:lnTo>
                <a:lnTo>
                  <a:pt x="18886" y="718295"/>
                </a:lnTo>
                <a:lnTo>
                  <a:pt x="25138" y="677218"/>
                </a:lnTo>
                <a:lnTo>
                  <a:pt x="32636" y="638719"/>
                </a:lnTo>
                <a:lnTo>
                  <a:pt x="51824" y="568916"/>
                </a:lnTo>
                <a:lnTo>
                  <a:pt x="82319" y="490906"/>
                </a:lnTo>
                <a:lnTo>
                  <a:pt x="103650" y="446005"/>
                </a:lnTo>
                <a:lnTo>
                  <a:pt x="127632" y="402738"/>
                </a:lnTo>
                <a:lnTo>
                  <a:pt x="154165" y="361207"/>
                </a:lnTo>
                <a:lnTo>
                  <a:pt x="183145" y="321513"/>
                </a:lnTo>
                <a:lnTo>
                  <a:pt x="214472" y="283758"/>
                </a:lnTo>
                <a:lnTo>
                  <a:pt x="248043" y="248043"/>
                </a:lnTo>
                <a:lnTo>
                  <a:pt x="283758" y="214472"/>
                </a:lnTo>
                <a:lnTo>
                  <a:pt x="321513" y="183145"/>
                </a:lnTo>
                <a:lnTo>
                  <a:pt x="361207" y="154165"/>
                </a:lnTo>
                <a:lnTo>
                  <a:pt x="402738" y="127632"/>
                </a:lnTo>
                <a:lnTo>
                  <a:pt x="446005" y="103650"/>
                </a:lnTo>
                <a:lnTo>
                  <a:pt x="490906" y="82319"/>
                </a:lnTo>
                <a:lnTo>
                  <a:pt x="537339" y="63742"/>
                </a:lnTo>
                <a:lnTo>
                  <a:pt x="602664" y="41493"/>
                </a:lnTo>
                <a:lnTo>
                  <a:pt x="677218" y="25138"/>
                </a:lnTo>
                <a:lnTo>
                  <a:pt x="718295" y="18886"/>
                </a:lnTo>
                <a:lnTo>
                  <a:pt x="762086" y="13768"/>
                </a:lnTo>
                <a:lnTo>
                  <a:pt x="808727" y="9669"/>
                </a:lnTo>
                <a:lnTo>
                  <a:pt x="858354" y="6478"/>
                </a:lnTo>
                <a:lnTo>
                  <a:pt x="911102" y="4079"/>
                </a:lnTo>
                <a:lnTo>
                  <a:pt x="967108" y="2360"/>
                </a:lnTo>
                <a:lnTo>
                  <a:pt x="1026507" y="1208"/>
                </a:lnTo>
                <a:lnTo>
                  <a:pt x="1089434" y="509"/>
                </a:lnTo>
                <a:lnTo>
                  <a:pt x="1156025" y="151"/>
                </a:lnTo>
                <a:lnTo>
                  <a:pt x="1226417" y="18"/>
                </a:lnTo>
                <a:lnTo>
                  <a:pt x="1300744" y="0"/>
                </a:lnTo>
                <a:close/>
              </a:path>
            </a:pathLst>
          </a:custGeom>
          <a:ln w="41883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84577" y="712442"/>
            <a:ext cx="4721225" cy="13157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endParaRPr sz="2450">
              <a:latin typeface="Arial"/>
              <a:cs typeface="Arial"/>
            </a:endParaRPr>
          </a:p>
          <a:p>
            <a:pPr marL="1461135">
              <a:lnSpc>
                <a:spcPct val="100000"/>
              </a:lnSpc>
              <a:spcBef>
                <a:spcPts val="1850"/>
              </a:spcBef>
            </a:pPr>
            <a:r>
              <a:rPr dirty="0" sz="3300" spc="-8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33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materials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358760" y="6883396"/>
            <a:ext cx="17026890" cy="4226560"/>
          </a:xfrm>
          <a:custGeom>
            <a:avLst/>
            <a:gdLst/>
            <a:ahLst/>
            <a:cxnLst/>
            <a:rect l="l" t="t" r="r" b="b"/>
            <a:pathLst>
              <a:path w="17026890" h="4226559">
                <a:moveTo>
                  <a:pt x="1207893" y="0"/>
                </a:moveTo>
                <a:lnTo>
                  <a:pt x="15818418" y="0"/>
                </a:lnTo>
                <a:lnTo>
                  <a:pt x="15892230" y="21"/>
                </a:lnTo>
                <a:lnTo>
                  <a:pt x="15961856" y="172"/>
                </a:lnTo>
                <a:lnTo>
                  <a:pt x="16027452" y="582"/>
                </a:lnTo>
                <a:lnTo>
                  <a:pt x="16089172" y="1380"/>
                </a:lnTo>
                <a:lnTo>
                  <a:pt x="16147172" y="2696"/>
                </a:lnTo>
                <a:lnTo>
                  <a:pt x="16201606" y="4659"/>
                </a:lnTo>
                <a:lnTo>
                  <a:pt x="16252630" y="7399"/>
                </a:lnTo>
                <a:lnTo>
                  <a:pt x="16300399" y="11044"/>
                </a:lnTo>
                <a:lnTo>
                  <a:pt x="16345067" y="15725"/>
                </a:lnTo>
                <a:lnTo>
                  <a:pt x="16386790" y="21571"/>
                </a:lnTo>
                <a:lnTo>
                  <a:pt x="16425723" y="28711"/>
                </a:lnTo>
                <a:lnTo>
                  <a:pt x="16495837" y="47392"/>
                </a:lnTo>
                <a:lnTo>
                  <a:pt x="16573706" y="77877"/>
                </a:lnTo>
                <a:lnTo>
                  <a:pt x="16618426" y="99519"/>
                </a:lnTo>
                <a:lnTo>
                  <a:pt x="16661369" y="124001"/>
                </a:lnTo>
                <a:lnTo>
                  <a:pt x="16702417" y="151203"/>
                </a:lnTo>
                <a:lnTo>
                  <a:pt x="16741453" y="181008"/>
                </a:lnTo>
                <a:lnTo>
                  <a:pt x="16778358" y="213297"/>
                </a:lnTo>
                <a:lnTo>
                  <a:pt x="16813015" y="247954"/>
                </a:lnTo>
                <a:lnTo>
                  <a:pt x="16845304" y="284859"/>
                </a:lnTo>
                <a:lnTo>
                  <a:pt x="16875109" y="323895"/>
                </a:lnTo>
                <a:lnTo>
                  <a:pt x="16902311" y="364943"/>
                </a:lnTo>
                <a:lnTo>
                  <a:pt x="16926791" y="407885"/>
                </a:lnTo>
                <a:lnTo>
                  <a:pt x="16948433" y="452605"/>
                </a:lnTo>
                <a:lnTo>
                  <a:pt x="16967116" y="498982"/>
                </a:lnTo>
                <a:lnTo>
                  <a:pt x="16989037" y="564293"/>
                </a:lnTo>
                <a:lnTo>
                  <a:pt x="17004744" y="639524"/>
                </a:lnTo>
                <a:lnTo>
                  <a:pt x="17010590" y="681247"/>
                </a:lnTo>
                <a:lnTo>
                  <a:pt x="17015272" y="725916"/>
                </a:lnTo>
                <a:lnTo>
                  <a:pt x="17018918" y="773685"/>
                </a:lnTo>
                <a:lnTo>
                  <a:pt x="17021659" y="824709"/>
                </a:lnTo>
                <a:lnTo>
                  <a:pt x="17023622" y="879143"/>
                </a:lnTo>
                <a:lnTo>
                  <a:pt x="17024938" y="937142"/>
                </a:lnTo>
                <a:lnTo>
                  <a:pt x="17025736" y="998862"/>
                </a:lnTo>
                <a:lnTo>
                  <a:pt x="17026146" y="1064457"/>
                </a:lnTo>
                <a:lnTo>
                  <a:pt x="17026297" y="1134082"/>
                </a:lnTo>
                <a:lnTo>
                  <a:pt x="17026319" y="1207893"/>
                </a:lnTo>
                <a:lnTo>
                  <a:pt x="17026319" y="3018418"/>
                </a:lnTo>
                <a:lnTo>
                  <a:pt x="17026297" y="3092228"/>
                </a:lnTo>
                <a:lnTo>
                  <a:pt x="17026146" y="3161853"/>
                </a:lnTo>
                <a:lnTo>
                  <a:pt x="17025735" y="3227448"/>
                </a:lnTo>
                <a:lnTo>
                  <a:pt x="17024936" y="3289168"/>
                </a:lnTo>
                <a:lnTo>
                  <a:pt x="17023619" y="3347167"/>
                </a:lnTo>
                <a:lnTo>
                  <a:pt x="17021655" y="3401601"/>
                </a:lnTo>
                <a:lnTo>
                  <a:pt x="17018915" y="3452625"/>
                </a:lnTo>
                <a:lnTo>
                  <a:pt x="17015268" y="3500394"/>
                </a:lnTo>
                <a:lnTo>
                  <a:pt x="17010586" y="3545062"/>
                </a:lnTo>
                <a:lnTo>
                  <a:pt x="17004739" y="3586786"/>
                </a:lnTo>
                <a:lnTo>
                  <a:pt x="16997598" y="3625719"/>
                </a:lnTo>
                <a:lnTo>
                  <a:pt x="16978916" y="3695835"/>
                </a:lnTo>
                <a:lnTo>
                  <a:pt x="16948433" y="3773705"/>
                </a:lnTo>
                <a:lnTo>
                  <a:pt x="16926791" y="3818425"/>
                </a:lnTo>
                <a:lnTo>
                  <a:pt x="16902311" y="3861367"/>
                </a:lnTo>
                <a:lnTo>
                  <a:pt x="16875109" y="3902415"/>
                </a:lnTo>
                <a:lnTo>
                  <a:pt x="16845304" y="3941451"/>
                </a:lnTo>
                <a:lnTo>
                  <a:pt x="16813015" y="3978356"/>
                </a:lnTo>
                <a:lnTo>
                  <a:pt x="16778358" y="4013013"/>
                </a:lnTo>
                <a:lnTo>
                  <a:pt x="16741453" y="4045303"/>
                </a:lnTo>
                <a:lnTo>
                  <a:pt x="16702417" y="4075108"/>
                </a:lnTo>
                <a:lnTo>
                  <a:pt x="16661369" y="4102310"/>
                </a:lnTo>
                <a:lnTo>
                  <a:pt x="16618426" y="4126791"/>
                </a:lnTo>
                <a:lnTo>
                  <a:pt x="16573706" y="4148433"/>
                </a:lnTo>
                <a:lnTo>
                  <a:pt x="16527329" y="4167119"/>
                </a:lnTo>
                <a:lnTo>
                  <a:pt x="16462020" y="4189035"/>
                </a:lnTo>
                <a:lnTo>
                  <a:pt x="16386790" y="4204739"/>
                </a:lnTo>
                <a:lnTo>
                  <a:pt x="16345067" y="4210585"/>
                </a:lnTo>
                <a:lnTo>
                  <a:pt x="16300399" y="4215266"/>
                </a:lnTo>
                <a:lnTo>
                  <a:pt x="16252630" y="4218912"/>
                </a:lnTo>
                <a:lnTo>
                  <a:pt x="16201606" y="4221651"/>
                </a:lnTo>
                <a:lnTo>
                  <a:pt x="16147172" y="4223614"/>
                </a:lnTo>
                <a:lnTo>
                  <a:pt x="16089172" y="4224930"/>
                </a:lnTo>
                <a:lnTo>
                  <a:pt x="16027452" y="4225728"/>
                </a:lnTo>
                <a:lnTo>
                  <a:pt x="15961856" y="4226138"/>
                </a:lnTo>
                <a:lnTo>
                  <a:pt x="15892230" y="4226289"/>
                </a:lnTo>
                <a:lnTo>
                  <a:pt x="15818418" y="4226311"/>
                </a:lnTo>
                <a:lnTo>
                  <a:pt x="1207893" y="4226311"/>
                </a:lnTo>
                <a:lnTo>
                  <a:pt x="1134082" y="4226289"/>
                </a:lnTo>
                <a:lnTo>
                  <a:pt x="1064457" y="4226138"/>
                </a:lnTo>
                <a:lnTo>
                  <a:pt x="998862" y="4225728"/>
                </a:lnTo>
                <a:lnTo>
                  <a:pt x="937142" y="4224930"/>
                </a:lnTo>
                <a:lnTo>
                  <a:pt x="879143" y="4223614"/>
                </a:lnTo>
                <a:lnTo>
                  <a:pt x="824709" y="4221651"/>
                </a:lnTo>
                <a:lnTo>
                  <a:pt x="773685" y="4218912"/>
                </a:lnTo>
                <a:lnTo>
                  <a:pt x="725916" y="4215266"/>
                </a:lnTo>
                <a:lnTo>
                  <a:pt x="681247" y="4210585"/>
                </a:lnTo>
                <a:lnTo>
                  <a:pt x="639524" y="4204739"/>
                </a:lnTo>
                <a:lnTo>
                  <a:pt x="600591" y="4197599"/>
                </a:lnTo>
                <a:lnTo>
                  <a:pt x="530475" y="4178918"/>
                </a:lnTo>
                <a:lnTo>
                  <a:pt x="452605" y="4148433"/>
                </a:lnTo>
                <a:lnTo>
                  <a:pt x="407885" y="4126791"/>
                </a:lnTo>
                <a:lnTo>
                  <a:pt x="364943" y="4102310"/>
                </a:lnTo>
                <a:lnTo>
                  <a:pt x="323895" y="4075108"/>
                </a:lnTo>
                <a:lnTo>
                  <a:pt x="284859" y="4045303"/>
                </a:lnTo>
                <a:lnTo>
                  <a:pt x="247954" y="4013013"/>
                </a:lnTo>
                <a:lnTo>
                  <a:pt x="213297" y="3978356"/>
                </a:lnTo>
                <a:lnTo>
                  <a:pt x="181008" y="3941451"/>
                </a:lnTo>
                <a:lnTo>
                  <a:pt x="151203" y="3902415"/>
                </a:lnTo>
                <a:lnTo>
                  <a:pt x="124001" y="3861367"/>
                </a:lnTo>
                <a:lnTo>
                  <a:pt x="99519" y="3818425"/>
                </a:lnTo>
                <a:lnTo>
                  <a:pt x="77877" y="3773705"/>
                </a:lnTo>
                <a:lnTo>
                  <a:pt x="59192" y="3727328"/>
                </a:lnTo>
                <a:lnTo>
                  <a:pt x="37275" y="3662017"/>
                </a:lnTo>
                <a:lnTo>
                  <a:pt x="21571" y="3586786"/>
                </a:lnTo>
                <a:lnTo>
                  <a:pt x="15725" y="3545062"/>
                </a:lnTo>
                <a:lnTo>
                  <a:pt x="11044" y="3500394"/>
                </a:lnTo>
                <a:lnTo>
                  <a:pt x="7399" y="3452625"/>
                </a:lnTo>
                <a:lnTo>
                  <a:pt x="4659" y="3401601"/>
                </a:lnTo>
                <a:lnTo>
                  <a:pt x="2696" y="3347167"/>
                </a:lnTo>
                <a:lnTo>
                  <a:pt x="1380" y="3289168"/>
                </a:lnTo>
                <a:lnTo>
                  <a:pt x="582" y="3227448"/>
                </a:lnTo>
                <a:lnTo>
                  <a:pt x="172" y="3161853"/>
                </a:lnTo>
                <a:lnTo>
                  <a:pt x="21" y="3092228"/>
                </a:lnTo>
                <a:lnTo>
                  <a:pt x="0" y="3018418"/>
                </a:lnTo>
                <a:lnTo>
                  <a:pt x="0" y="1207893"/>
                </a:lnTo>
                <a:lnTo>
                  <a:pt x="21" y="1134082"/>
                </a:lnTo>
                <a:lnTo>
                  <a:pt x="172" y="1064457"/>
                </a:lnTo>
                <a:lnTo>
                  <a:pt x="582" y="998862"/>
                </a:lnTo>
                <a:lnTo>
                  <a:pt x="1380" y="937142"/>
                </a:lnTo>
                <a:lnTo>
                  <a:pt x="2696" y="879143"/>
                </a:lnTo>
                <a:lnTo>
                  <a:pt x="4659" y="824709"/>
                </a:lnTo>
                <a:lnTo>
                  <a:pt x="7399" y="773685"/>
                </a:lnTo>
                <a:lnTo>
                  <a:pt x="11044" y="725916"/>
                </a:lnTo>
                <a:lnTo>
                  <a:pt x="15725" y="681247"/>
                </a:lnTo>
                <a:lnTo>
                  <a:pt x="21571" y="639524"/>
                </a:lnTo>
                <a:lnTo>
                  <a:pt x="28711" y="600591"/>
                </a:lnTo>
                <a:lnTo>
                  <a:pt x="47392" y="530475"/>
                </a:lnTo>
                <a:lnTo>
                  <a:pt x="77877" y="452605"/>
                </a:lnTo>
                <a:lnTo>
                  <a:pt x="99519" y="407885"/>
                </a:lnTo>
                <a:lnTo>
                  <a:pt x="124001" y="364943"/>
                </a:lnTo>
                <a:lnTo>
                  <a:pt x="151203" y="323895"/>
                </a:lnTo>
                <a:lnTo>
                  <a:pt x="181008" y="284859"/>
                </a:lnTo>
                <a:lnTo>
                  <a:pt x="213297" y="247954"/>
                </a:lnTo>
                <a:lnTo>
                  <a:pt x="247954" y="213297"/>
                </a:lnTo>
                <a:lnTo>
                  <a:pt x="284859" y="181008"/>
                </a:lnTo>
                <a:lnTo>
                  <a:pt x="323895" y="151203"/>
                </a:lnTo>
                <a:lnTo>
                  <a:pt x="364943" y="124001"/>
                </a:lnTo>
                <a:lnTo>
                  <a:pt x="407885" y="99519"/>
                </a:lnTo>
                <a:lnTo>
                  <a:pt x="452605" y="77877"/>
                </a:lnTo>
                <a:lnTo>
                  <a:pt x="498982" y="59192"/>
                </a:lnTo>
                <a:lnTo>
                  <a:pt x="564293" y="37275"/>
                </a:lnTo>
                <a:lnTo>
                  <a:pt x="639524" y="21571"/>
                </a:lnTo>
                <a:lnTo>
                  <a:pt x="681247" y="15725"/>
                </a:lnTo>
                <a:lnTo>
                  <a:pt x="725916" y="11044"/>
                </a:lnTo>
                <a:lnTo>
                  <a:pt x="773685" y="7399"/>
                </a:lnTo>
                <a:lnTo>
                  <a:pt x="824709" y="4659"/>
                </a:lnTo>
                <a:lnTo>
                  <a:pt x="879143" y="2696"/>
                </a:lnTo>
                <a:lnTo>
                  <a:pt x="937142" y="1380"/>
                </a:lnTo>
                <a:lnTo>
                  <a:pt x="998862" y="582"/>
                </a:lnTo>
                <a:lnTo>
                  <a:pt x="1064457" y="172"/>
                </a:lnTo>
                <a:lnTo>
                  <a:pt x="1134082" y="21"/>
                </a:lnTo>
                <a:lnTo>
                  <a:pt x="1207893" y="0"/>
                </a:lnTo>
                <a:close/>
              </a:path>
            </a:pathLst>
          </a:custGeom>
          <a:ln w="41883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966161" y="10668281"/>
            <a:ext cx="25495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5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5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4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Let’s</a:t>
            </a:r>
            <a:r>
              <a:rPr dirty="0" sz="9450" spc="-765"/>
              <a:t> </a:t>
            </a:r>
            <a:r>
              <a:rPr dirty="0" sz="9450" spc="190"/>
              <a:t>code!</a:t>
            </a:r>
            <a:endParaRPr sz="9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756" y="2231464"/>
            <a:ext cx="8376585" cy="83693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823921" y="3488199"/>
            <a:ext cx="3619500" cy="2447925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 marR="1376680" indent="304800">
              <a:lnSpc>
                <a:spcPts val="3860"/>
              </a:lnSpc>
              <a:spcBef>
                <a:spcPts val="309"/>
              </a:spcBef>
            </a:pPr>
            <a:r>
              <a:rPr dirty="0" sz="3300" spc="75">
                <a:solidFill>
                  <a:srgbClr val="FFFFFF"/>
                </a:solidFill>
                <a:latin typeface="Arial"/>
                <a:cs typeface="Arial"/>
              </a:rPr>
              <a:t>Arti&lt;cial </a:t>
            </a:r>
            <a:r>
              <a:rPr dirty="0" sz="3300" spc="5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3300">
              <a:latin typeface="Arial"/>
              <a:cs typeface="Arial"/>
            </a:endParaRPr>
          </a:p>
          <a:p>
            <a:pPr marL="1941195" marR="5080" indent="24765">
              <a:lnSpc>
                <a:spcPts val="3860"/>
              </a:lnSpc>
              <a:spcBef>
                <a:spcPts val="352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Machine Learning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95972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dirty="0" sz="9450"/>
              <a:t>Machine</a:t>
            </a:r>
            <a:r>
              <a:rPr dirty="0" sz="9450" spc="-890"/>
              <a:t> </a:t>
            </a:r>
            <a:r>
              <a:rPr dirty="0" sz="9450" spc="60"/>
              <a:t>Learning</a:t>
            </a:r>
            <a:r>
              <a:rPr dirty="0" sz="9450" spc="-885"/>
              <a:t> </a:t>
            </a:r>
            <a:r>
              <a:rPr dirty="0" sz="9450" spc="-135"/>
              <a:t>vs.</a:t>
            </a:r>
            <a:r>
              <a:rPr dirty="0" sz="9450" spc="-890"/>
              <a:t> </a:t>
            </a:r>
            <a:r>
              <a:rPr dirty="0" sz="9450" spc="225"/>
              <a:t>Deep</a:t>
            </a:r>
            <a:r>
              <a:rPr dirty="0" sz="9450" spc="-885"/>
              <a:t> </a:t>
            </a:r>
            <a:r>
              <a:rPr dirty="0" sz="9450" spc="-10"/>
              <a:t>Learning</a:t>
            </a:r>
            <a:endParaRPr sz="9450"/>
          </a:p>
        </p:txBody>
      </p:sp>
      <p:sp>
        <p:nvSpPr>
          <p:cNvPr id="5" name="object 5" descr=""/>
          <p:cNvSpPr txBox="1"/>
          <p:nvPr/>
        </p:nvSpPr>
        <p:spPr>
          <a:xfrm>
            <a:off x="10728344" y="7331181"/>
            <a:ext cx="1690370" cy="101854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306070">
              <a:lnSpc>
                <a:spcPts val="3860"/>
              </a:lnSpc>
              <a:spcBef>
                <a:spcPts val="295"/>
              </a:spcBef>
            </a:pP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17649" y="4883134"/>
            <a:ext cx="48171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tensor([[[1,</a:t>
            </a:r>
            <a:r>
              <a:rPr dirty="0" sz="3300" spc="-14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2,</a:t>
            </a:r>
            <a:r>
              <a:rPr dirty="0" sz="3300" spc="-14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3],</a:t>
            </a:r>
            <a:endParaRPr sz="3300">
              <a:latin typeface="Menlo"/>
              <a:cs typeface="Menl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529818" y="5364795"/>
            <a:ext cx="254762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[3,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6,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9],</a:t>
            </a:r>
            <a:endParaRPr sz="3300">
              <a:latin typeface="Menlo"/>
              <a:cs typeface="Menl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29818" y="5846455"/>
            <a:ext cx="30518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[2,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4,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Menlo"/>
                <a:cs typeface="Menlo"/>
              </a:rPr>
              <a:t>5]]])</a:t>
            </a:r>
            <a:endParaRPr sz="3300">
              <a:latin typeface="Menlo"/>
              <a:cs typeface="Menlo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068812" y="3479476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5" y="3057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352835" y="2525736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39" h="570230">
                <a:moveTo>
                  <a:pt x="96257" y="0"/>
                </a:moveTo>
                <a:lnTo>
                  <a:pt x="86592" y="324"/>
                </a:lnTo>
                <a:lnTo>
                  <a:pt x="76134" y="1327"/>
                </a:lnTo>
                <a:lnTo>
                  <a:pt x="25846" y="25932"/>
                </a:lnTo>
                <a:lnTo>
                  <a:pt x="2257" y="71121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105922" y="324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604095" y="4887612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5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9"/>
                </a:lnTo>
                <a:lnTo>
                  <a:pt x="105922" y="569685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5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6" y="3057"/>
                </a:lnTo>
                <a:lnTo>
                  <a:pt x="105922" y="324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840452" y="5856300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7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7269425" y="3800938"/>
            <a:ext cx="8524240" cy="2697480"/>
            <a:chOff x="7269425" y="3800938"/>
            <a:chExt cx="8524240" cy="2697480"/>
          </a:xfrm>
        </p:grpSpPr>
        <p:sp>
          <p:nvSpPr>
            <p:cNvPr id="10" name="object 10" descr=""/>
            <p:cNvSpPr/>
            <p:nvPr/>
          </p:nvSpPr>
          <p:spPr>
            <a:xfrm>
              <a:off x="14834127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25" y="569685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5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105925" y="324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00A2FF">
                <a:alpha val="5726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574878" y="3811416"/>
              <a:ext cx="7194550" cy="1476375"/>
            </a:xfrm>
            <a:custGeom>
              <a:avLst/>
              <a:gdLst/>
              <a:ahLst/>
              <a:cxnLst/>
              <a:rect l="l" t="t" r="r" b="b"/>
              <a:pathLst>
                <a:path w="7194550" h="1476375">
                  <a:moveTo>
                    <a:pt x="0" y="0"/>
                  </a:moveTo>
                  <a:lnTo>
                    <a:pt x="7184112" y="1474113"/>
                  </a:lnTo>
                  <a:lnTo>
                    <a:pt x="7194369" y="147621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748891" y="5236294"/>
              <a:ext cx="108585" cy="99060"/>
            </a:xfrm>
            <a:custGeom>
              <a:avLst/>
              <a:gdLst/>
              <a:ahLst/>
              <a:cxnLst/>
              <a:rect l="l" t="t" r="r" b="b"/>
              <a:pathLst>
                <a:path w="108584" h="99060">
                  <a:moveTo>
                    <a:pt x="20198" y="0"/>
                  </a:moveTo>
                  <a:lnTo>
                    <a:pt x="0" y="98469"/>
                  </a:lnTo>
                  <a:lnTo>
                    <a:pt x="108572" y="69439"/>
                  </a:lnTo>
                  <a:lnTo>
                    <a:pt x="20198" y="0"/>
                  </a:lnTo>
                  <a:close/>
                </a:path>
              </a:pathLst>
            </a:custGeom>
            <a:solidFill>
              <a:srgbClr val="00A2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279902" y="5977557"/>
              <a:ext cx="8242300" cy="509905"/>
            </a:xfrm>
            <a:custGeom>
              <a:avLst/>
              <a:gdLst/>
              <a:ahLst/>
              <a:cxnLst/>
              <a:rect l="l" t="t" r="r" b="b"/>
              <a:pathLst>
                <a:path w="8242300" h="509904">
                  <a:moveTo>
                    <a:pt x="0" y="509867"/>
                  </a:moveTo>
                  <a:lnTo>
                    <a:pt x="8231275" y="646"/>
                  </a:lnTo>
                  <a:lnTo>
                    <a:pt x="8241726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508072" y="5928038"/>
              <a:ext cx="103505" cy="100330"/>
            </a:xfrm>
            <a:custGeom>
              <a:avLst/>
              <a:gdLst/>
              <a:ahLst/>
              <a:cxnLst/>
              <a:rect l="l" t="t" r="r" b="b"/>
              <a:pathLst>
                <a:path w="103505" h="100329">
                  <a:moveTo>
                    <a:pt x="0" y="0"/>
                  </a:moveTo>
                  <a:lnTo>
                    <a:pt x="6209" y="100328"/>
                  </a:lnTo>
                  <a:lnTo>
                    <a:pt x="103431" y="43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601150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4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2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19" y="569685"/>
                  </a:lnTo>
                  <a:lnTo>
                    <a:pt x="151886" y="555956"/>
                  </a:lnTo>
                  <a:lnTo>
                    <a:pt x="187038" y="512093"/>
                  </a:lnTo>
                  <a:lnTo>
                    <a:pt x="192511" y="460845"/>
                  </a:lnTo>
                  <a:lnTo>
                    <a:pt x="192511" y="109164"/>
                  </a:lnTo>
                  <a:lnTo>
                    <a:pt x="190252" y="71122"/>
                  </a:lnTo>
                  <a:lnTo>
                    <a:pt x="166668" y="25933"/>
                  </a:lnTo>
                  <a:lnTo>
                    <a:pt x="126380" y="3057"/>
                  </a:lnTo>
                  <a:lnTo>
                    <a:pt x="105919" y="324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18E7CF">
                <a:alpha val="5726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424916" y="5172617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 h="0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334867" y="512235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424916" y="5654278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 h="0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34867" y="560401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02822" y="6135939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 h="0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612772" y="60856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799819" y="4841207"/>
            <a:ext cx="214629" cy="100711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dirty="0" sz="2450" spc="10">
                <a:solidFill>
                  <a:srgbClr val="18E7CF"/>
                </a:solidFill>
                <a:latin typeface="Menlo"/>
                <a:cs typeface="Menlo"/>
              </a:rPr>
              <a:t>0</a:t>
            </a:r>
            <a:endParaRPr sz="2450">
              <a:latin typeface="Menlo"/>
              <a:cs typeface="Menlo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dirty="0" sz="2450" spc="10">
                <a:solidFill>
                  <a:srgbClr val="18E7CF"/>
                </a:solidFill>
                <a:latin typeface="Menlo"/>
                <a:cs typeface="Menlo"/>
              </a:rPr>
              <a:t>1</a:t>
            </a:r>
            <a:endParaRPr sz="2450">
              <a:latin typeface="Menlo"/>
              <a:cs typeface="Menlo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77724" y="5918268"/>
            <a:ext cx="21462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18E7CF"/>
                </a:solidFill>
                <a:latin typeface="Menlo"/>
                <a:cs typeface="Menlo"/>
              </a:rPr>
              <a:t>2</a:t>
            </a:r>
            <a:endParaRPr sz="2450">
              <a:latin typeface="Menlo"/>
              <a:cs typeface="Menlo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4880122" y="4654172"/>
            <a:ext cx="868044" cy="403860"/>
            <a:chOff x="14880122" y="4654172"/>
            <a:chExt cx="868044" cy="403860"/>
          </a:xfrm>
        </p:grpSpPr>
        <p:sp>
          <p:nvSpPr>
            <p:cNvPr id="25" name="object 25" descr=""/>
            <p:cNvSpPr/>
            <p:nvPr/>
          </p:nvSpPr>
          <p:spPr>
            <a:xfrm>
              <a:off x="14930383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w="0"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880122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5697406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w="0"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5647146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16414159" y="4664649"/>
            <a:ext cx="100965" cy="393065"/>
            <a:chOff x="16414159" y="4664649"/>
            <a:chExt cx="100965" cy="393065"/>
          </a:xfrm>
        </p:grpSpPr>
        <p:sp>
          <p:nvSpPr>
            <p:cNvPr id="30" name="object 30" descr=""/>
            <p:cNvSpPr/>
            <p:nvPr/>
          </p:nvSpPr>
          <p:spPr>
            <a:xfrm>
              <a:off x="16464419" y="4664649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w="0"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414159" y="495695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/>
          <p:nvPr/>
        </p:nvSpPr>
        <p:spPr>
          <a:xfrm>
            <a:off x="4855355" y="7259070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7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840452" y="7259070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4573701" y="7740732"/>
            <a:ext cx="219710" cy="1042669"/>
          </a:xfrm>
          <a:custGeom>
            <a:avLst/>
            <a:gdLst/>
            <a:ahLst/>
            <a:cxnLst/>
            <a:rect l="l" t="t" r="r" b="b"/>
            <a:pathLst>
              <a:path w="219710" h="1042670">
                <a:moveTo>
                  <a:pt x="219151" y="109169"/>
                </a:moveTo>
                <a:lnTo>
                  <a:pt x="216903" y="71132"/>
                </a:lnTo>
                <a:lnTo>
                  <a:pt x="193306" y="25933"/>
                </a:lnTo>
                <a:lnTo>
                  <a:pt x="153022" y="3060"/>
                </a:lnTo>
                <a:lnTo>
                  <a:pt x="122897" y="0"/>
                </a:lnTo>
                <a:lnTo>
                  <a:pt x="113233" y="330"/>
                </a:lnTo>
                <a:lnTo>
                  <a:pt x="67271" y="14058"/>
                </a:lnTo>
                <a:lnTo>
                  <a:pt x="32105" y="57924"/>
                </a:lnTo>
                <a:lnTo>
                  <a:pt x="26644" y="109169"/>
                </a:lnTo>
                <a:lnTo>
                  <a:pt x="26644" y="460844"/>
                </a:lnTo>
                <a:lnTo>
                  <a:pt x="27254" y="482053"/>
                </a:lnTo>
                <a:lnTo>
                  <a:pt x="28587" y="495820"/>
                </a:lnTo>
                <a:lnTo>
                  <a:pt x="25844" y="498017"/>
                </a:lnTo>
                <a:lnTo>
                  <a:pt x="2247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47" y="970965"/>
                </a:lnTo>
                <a:lnTo>
                  <a:pt x="25844" y="1016165"/>
                </a:lnTo>
                <a:lnTo>
                  <a:pt x="66128" y="1039037"/>
                </a:lnTo>
                <a:lnTo>
                  <a:pt x="96253" y="1042098"/>
                </a:lnTo>
                <a:lnTo>
                  <a:pt x="105918" y="1041768"/>
                </a:lnTo>
                <a:lnTo>
                  <a:pt x="151879" y="1028039"/>
                </a:lnTo>
                <a:lnTo>
                  <a:pt x="187045" y="984173"/>
                </a:lnTo>
                <a:lnTo>
                  <a:pt x="192506" y="932929"/>
                </a:lnTo>
                <a:lnTo>
                  <a:pt x="192506" y="581253"/>
                </a:lnTo>
                <a:lnTo>
                  <a:pt x="191909" y="560044"/>
                </a:lnTo>
                <a:lnTo>
                  <a:pt x="190550" y="546290"/>
                </a:lnTo>
                <a:lnTo>
                  <a:pt x="193306" y="544080"/>
                </a:lnTo>
                <a:lnTo>
                  <a:pt x="216903" y="498894"/>
                </a:lnTo>
                <a:lnTo>
                  <a:pt x="219151" y="460844"/>
                </a:lnTo>
                <a:lnTo>
                  <a:pt x="219151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58788" y="7740732"/>
            <a:ext cx="219710" cy="1042669"/>
          </a:xfrm>
          <a:custGeom>
            <a:avLst/>
            <a:gdLst/>
            <a:ahLst/>
            <a:cxnLst/>
            <a:rect l="l" t="t" r="r" b="b"/>
            <a:pathLst>
              <a:path w="219709" h="1042670">
                <a:moveTo>
                  <a:pt x="219163" y="109169"/>
                </a:moveTo>
                <a:lnTo>
                  <a:pt x="216903" y="71132"/>
                </a:lnTo>
                <a:lnTo>
                  <a:pt x="193319" y="25933"/>
                </a:lnTo>
                <a:lnTo>
                  <a:pt x="153035" y="3060"/>
                </a:lnTo>
                <a:lnTo>
                  <a:pt x="122910" y="0"/>
                </a:lnTo>
                <a:lnTo>
                  <a:pt x="113245" y="330"/>
                </a:lnTo>
                <a:lnTo>
                  <a:pt x="67284" y="14058"/>
                </a:lnTo>
                <a:lnTo>
                  <a:pt x="32118" y="57924"/>
                </a:lnTo>
                <a:lnTo>
                  <a:pt x="26657" y="109169"/>
                </a:lnTo>
                <a:lnTo>
                  <a:pt x="26657" y="460844"/>
                </a:lnTo>
                <a:lnTo>
                  <a:pt x="27254" y="482053"/>
                </a:lnTo>
                <a:lnTo>
                  <a:pt x="28600" y="495820"/>
                </a:lnTo>
                <a:lnTo>
                  <a:pt x="25857" y="498017"/>
                </a:lnTo>
                <a:lnTo>
                  <a:pt x="2260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60" y="970965"/>
                </a:lnTo>
                <a:lnTo>
                  <a:pt x="25857" y="1016165"/>
                </a:lnTo>
                <a:lnTo>
                  <a:pt x="66141" y="1039037"/>
                </a:lnTo>
                <a:lnTo>
                  <a:pt x="96266" y="1042098"/>
                </a:lnTo>
                <a:lnTo>
                  <a:pt x="105930" y="1041768"/>
                </a:lnTo>
                <a:lnTo>
                  <a:pt x="151892" y="1028039"/>
                </a:lnTo>
                <a:lnTo>
                  <a:pt x="187045" y="984173"/>
                </a:lnTo>
                <a:lnTo>
                  <a:pt x="192519" y="932929"/>
                </a:lnTo>
                <a:lnTo>
                  <a:pt x="192519" y="581253"/>
                </a:lnTo>
                <a:lnTo>
                  <a:pt x="191909" y="560044"/>
                </a:lnTo>
                <a:lnTo>
                  <a:pt x="190550" y="546303"/>
                </a:lnTo>
                <a:lnTo>
                  <a:pt x="193319" y="544080"/>
                </a:lnTo>
                <a:lnTo>
                  <a:pt x="216903" y="498894"/>
                </a:lnTo>
                <a:lnTo>
                  <a:pt x="219163" y="460844"/>
                </a:lnTo>
                <a:lnTo>
                  <a:pt x="219163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4832865" y="8846133"/>
            <a:ext cx="100965" cy="393065"/>
            <a:chOff x="4832865" y="8846133"/>
            <a:chExt cx="100965" cy="393065"/>
          </a:xfrm>
        </p:grpSpPr>
        <p:sp>
          <p:nvSpPr>
            <p:cNvPr id="37" name="object 37" descr=""/>
            <p:cNvSpPr/>
            <p:nvPr/>
          </p:nvSpPr>
          <p:spPr>
            <a:xfrm>
              <a:off x="488312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w="0"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832865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5599884" y="8846133"/>
            <a:ext cx="100965" cy="393065"/>
            <a:chOff x="5599884" y="8846133"/>
            <a:chExt cx="100965" cy="393065"/>
          </a:xfrm>
        </p:grpSpPr>
        <p:sp>
          <p:nvSpPr>
            <p:cNvPr id="40" name="object 40" descr=""/>
            <p:cNvSpPr/>
            <p:nvPr/>
          </p:nvSpPr>
          <p:spPr>
            <a:xfrm>
              <a:off x="565014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w="0"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599884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6366902" y="8846133"/>
            <a:ext cx="100965" cy="393065"/>
            <a:chOff x="6366902" y="8846133"/>
            <a:chExt cx="100965" cy="393065"/>
          </a:xfrm>
        </p:grpSpPr>
        <p:sp>
          <p:nvSpPr>
            <p:cNvPr id="43" name="object 43" descr=""/>
            <p:cNvSpPr/>
            <p:nvPr/>
          </p:nvSpPr>
          <p:spPr>
            <a:xfrm>
              <a:off x="6417162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w="0"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366902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2517649" y="2511676"/>
            <a:ext cx="4817110" cy="1010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875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tensor([[[1,</a:t>
            </a:r>
            <a:r>
              <a:rPr dirty="0" sz="3300" spc="-14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2,</a:t>
            </a:r>
            <a:r>
              <a:rPr dirty="0" sz="3300" spc="-14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3],</a:t>
            </a:r>
            <a:endParaRPr sz="3300">
              <a:latin typeface="Menlo"/>
              <a:cs typeface="Menlo"/>
            </a:endParaRPr>
          </a:p>
          <a:p>
            <a:pPr marL="2024380">
              <a:lnSpc>
                <a:spcPts val="3875"/>
              </a:lnSpc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[3,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6,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9],</a:t>
            </a:r>
            <a:endParaRPr sz="3300">
              <a:latin typeface="Menlo"/>
              <a:cs typeface="Menlo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529818" y="3474998"/>
            <a:ext cx="30518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[2,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4,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Menlo"/>
                <a:cs typeface="Menlo"/>
              </a:rPr>
              <a:t>5]]])</a:t>
            </a:r>
            <a:endParaRPr sz="3300">
              <a:latin typeface="Menlo"/>
              <a:cs typeface="Menlo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517649" y="7254592"/>
            <a:ext cx="4817110" cy="1010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875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tensor([[[1,</a:t>
            </a:r>
            <a:r>
              <a:rPr dirty="0" sz="3300" spc="-14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2,</a:t>
            </a:r>
            <a:r>
              <a:rPr dirty="0" sz="3300" spc="-14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3],</a:t>
            </a:r>
            <a:endParaRPr sz="3300">
              <a:latin typeface="Menlo"/>
              <a:cs typeface="Menlo"/>
            </a:endParaRPr>
          </a:p>
          <a:p>
            <a:pPr marL="2024380">
              <a:lnSpc>
                <a:spcPts val="3875"/>
              </a:lnSpc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[3,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6,</a:t>
            </a:r>
            <a:r>
              <a:rPr dirty="0" sz="3300" spc="-5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9],</a:t>
            </a:r>
            <a:endParaRPr sz="3300">
              <a:latin typeface="Menlo"/>
              <a:cs typeface="Menlo"/>
            </a:endParaRPr>
          </a:p>
        </p:txBody>
      </p:sp>
      <p:graphicFrame>
        <p:nvGraphicFramePr>
          <p:cNvPr id="48" name="object 48" descr=""/>
          <p:cNvGraphicFramePr>
            <a:graphicFrameLocks noGrp="1"/>
          </p:cNvGraphicFramePr>
          <p:nvPr/>
        </p:nvGraphicFramePr>
        <p:xfrm>
          <a:off x="4510768" y="8260676"/>
          <a:ext cx="3089910" cy="1435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756285"/>
                <a:gridCol w="1418589"/>
              </a:tblGrid>
              <a:tr h="784860">
                <a:tc>
                  <a:txBody>
                    <a:bodyPr/>
                    <a:lstStyle/>
                    <a:p>
                      <a:pPr algn="ctr" marR="86360">
                        <a:lnSpc>
                          <a:spcPts val="3720"/>
                        </a:lnSpc>
                      </a:pPr>
                      <a:r>
                        <a:rPr dirty="0" sz="3300" spc="-25">
                          <a:solidFill>
                            <a:srgbClr val="FFFFFF"/>
                          </a:solidFill>
                          <a:latin typeface="Menlo"/>
                          <a:cs typeface="Menlo"/>
                        </a:rPr>
                        <a:t>[2,</a:t>
                      </a:r>
                      <a:endParaRPr sz="3300">
                        <a:latin typeface="Menlo"/>
                        <a:cs typeface="Menl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3720"/>
                        </a:lnSpc>
                      </a:pPr>
                      <a:r>
                        <a:rPr dirty="0" sz="3300" spc="-25">
                          <a:solidFill>
                            <a:srgbClr val="FFFFFF"/>
                          </a:solidFill>
                          <a:latin typeface="Menlo"/>
                          <a:cs typeface="Menlo"/>
                        </a:rPr>
                        <a:t>4,</a:t>
                      </a:r>
                      <a:endParaRPr sz="3300">
                        <a:latin typeface="Menlo"/>
                        <a:cs typeface="Menl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3720"/>
                        </a:lnSpc>
                      </a:pPr>
                      <a:r>
                        <a:rPr dirty="0" sz="3300" spc="-10">
                          <a:solidFill>
                            <a:srgbClr val="FFFFFF"/>
                          </a:solidFill>
                          <a:latin typeface="Menlo"/>
                          <a:cs typeface="Menlo"/>
                        </a:rPr>
                        <a:t>5]]])</a:t>
                      </a:r>
                      <a:endParaRPr sz="3300">
                        <a:latin typeface="Menlo"/>
                        <a:cs typeface="Menl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algn="ctr" marR="161925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dirty="0" sz="245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0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271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dirty="0" sz="245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1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271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dirty="0" sz="245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2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27114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49" name="object 49" descr=""/>
          <p:cNvGrpSpPr/>
          <p:nvPr/>
        </p:nvGrpSpPr>
        <p:grpSpPr>
          <a:xfrm>
            <a:off x="7085547" y="5378304"/>
            <a:ext cx="9454515" cy="1910714"/>
            <a:chOff x="7085547" y="5378304"/>
            <a:chExt cx="9454515" cy="1910714"/>
          </a:xfrm>
        </p:grpSpPr>
        <p:sp>
          <p:nvSpPr>
            <p:cNvPr id="50" name="object 50" descr=""/>
            <p:cNvSpPr/>
            <p:nvPr/>
          </p:nvSpPr>
          <p:spPr>
            <a:xfrm>
              <a:off x="7096018" y="6021157"/>
              <a:ext cx="9211310" cy="1257300"/>
            </a:xfrm>
            <a:custGeom>
              <a:avLst/>
              <a:gdLst/>
              <a:ahLst/>
              <a:cxnLst/>
              <a:rect l="l" t="t" r="r" b="b"/>
              <a:pathLst>
                <a:path w="9211310" h="1257300">
                  <a:moveTo>
                    <a:pt x="0" y="1257210"/>
                  </a:moveTo>
                  <a:lnTo>
                    <a:pt x="9200388" y="1416"/>
                  </a:lnTo>
                  <a:lnTo>
                    <a:pt x="9210763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6289608" y="5972775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80" h="99695">
                  <a:moveTo>
                    <a:pt x="0" y="0"/>
                  </a:moveTo>
                  <a:lnTo>
                    <a:pt x="13591" y="99596"/>
                  </a:lnTo>
                  <a:lnTo>
                    <a:pt x="106394" y="3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347222" y="5378304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4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8"/>
                  </a:lnTo>
                  <a:lnTo>
                    <a:pt x="105925" y="569684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4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61D835">
                <a:alpha val="5726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1776993" y="5364795"/>
            <a:ext cx="53213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torch.Size([1,</a:t>
            </a:r>
            <a:r>
              <a:rPr dirty="0" sz="3300" spc="-16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>
                <a:solidFill>
                  <a:srgbClr val="FFFFFF"/>
                </a:solidFill>
                <a:latin typeface="Menlo"/>
                <a:cs typeface="Menlo"/>
              </a:rPr>
              <a:t>3,</a:t>
            </a:r>
            <a:r>
              <a:rPr dirty="0" sz="3300" spc="-165">
                <a:solidFill>
                  <a:srgbClr val="FFFFFF"/>
                </a:solidFill>
                <a:latin typeface="Menlo"/>
                <a:cs typeface="Menlo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Menlo"/>
                <a:cs typeface="Menlo"/>
              </a:rPr>
              <a:t>3])</a:t>
            </a:r>
            <a:endParaRPr sz="3300">
              <a:latin typeface="Menlo"/>
              <a:cs typeface="Menlo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4342256" y="3494694"/>
            <a:ext cx="2710815" cy="109093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2850">
                <a:solidFill>
                  <a:srgbClr val="FFFFFF"/>
                </a:solidFill>
                <a:latin typeface="Helvetica Neue"/>
                <a:cs typeface="Helvetica Neue"/>
              </a:rPr>
              <a:t>Dimension</a:t>
            </a:r>
            <a:r>
              <a:rPr dirty="0" sz="2850" spc="13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Helvetica Neue"/>
                <a:cs typeface="Helvetica Neue"/>
              </a:rPr>
              <a:t>(</a:t>
            </a:r>
            <a:r>
              <a:rPr dirty="0" sz="2850" spc="-10">
                <a:solidFill>
                  <a:srgbClr val="FFFFFF"/>
                </a:solidFill>
                <a:latin typeface="Menlo"/>
                <a:cs typeface="Menlo"/>
              </a:rPr>
              <a:t>dim</a:t>
            </a:r>
            <a:r>
              <a:rPr dirty="0" sz="2850" spc="-10">
                <a:solidFill>
                  <a:srgbClr val="FFFFFF"/>
                </a:solidFill>
                <a:latin typeface="Helvetica Neue"/>
                <a:cs typeface="Helvetica Neue"/>
              </a:rPr>
              <a:t>)</a:t>
            </a:r>
            <a:endParaRPr sz="2850">
              <a:latin typeface="Helvetica Neue"/>
              <a:cs typeface="Helvetica Neue"/>
            </a:endParaRPr>
          </a:p>
          <a:p>
            <a:pPr marL="493395">
              <a:lnSpc>
                <a:spcPct val="100000"/>
              </a:lnSpc>
              <a:spcBef>
                <a:spcPts val="935"/>
              </a:spcBef>
              <a:tabLst>
                <a:tab pos="1260475" algn="l"/>
                <a:tab pos="2027555" algn="l"/>
              </a:tabLst>
            </a:pPr>
            <a:r>
              <a:rPr dirty="0" sz="2450" spc="-50">
                <a:solidFill>
                  <a:srgbClr val="FAE232"/>
                </a:solidFill>
                <a:latin typeface="Menlo"/>
                <a:cs typeface="Menlo"/>
              </a:rPr>
              <a:t>0</a:t>
            </a:r>
            <a:r>
              <a:rPr dirty="0" sz="2450">
                <a:solidFill>
                  <a:srgbClr val="FAE232"/>
                </a:solidFill>
                <a:latin typeface="Menlo"/>
                <a:cs typeface="Menlo"/>
              </a:rPr>
              <a:t>	</a:t>
            </a:r>
            <a:r>
              <a:rPr dirty="0" sz="2450" spc="-50">
                <a:solidFill>
                  <a:srgbClr val="FAE232"/>
                </a:solidFill>
                <a:latin typeface="Menlo"/>
                <a:cs typeface="Menlo"/>
              </a:rPr>
              <a:t>1</a:t>
            </a:r>
            <a:r>
              <a:rPr dirty="0" sz="2450">
                <a:solidFill>
                  <a:srgbClr val="FAE232"/>
                </a:solidFill>
                <a:latin typeface="Menlo"/>
                <a:cs typeface="Menlo"/>
              </a:rPr>
              <a:t>	</a:t>
            </a:r>
            <a:r>
              <a:rPr dirty="0" sz="2450" spc="-50">
                <a:solidFill>
                  <a:srgbClr val="FAE232"/>
                </a:solidFill>
                <a:latin typeface="Menlo"/>
                <a:cs typeface="Menlo"/>
              </a:rPr>
              <a:t>2</a:t>
            </a:r>
            <a:endParaRPr sz="2450">
              <a:latin typeface="Menlo"/>
              <a:cs typeface="Menlo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466610" y="3065150"/>
            <a:ext cx="9715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solidFill>
                  <a:srgbClr val="FAE232"/>
                </a:solidFill>
                <a:latin typeface="Menlo"/>
                <a:cs typeface="Menlo"/>
              </a:rPr>
              <a:t>dim=0</a:t>
            </a:r>
            <a:endParaRPr sz="2450">
              <a:latin typeface="Menlo"/>
              <a:cs typeface="Menlo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468144" y="5437048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solidFill>
                  <a:srgbClr val="FAE232"/>
                </a:solidFill>
                <a:latin typeface="Andale Mono"/>
                <a:cs typeface="Andale Mono"/>
              </a:rPr>
              <a:t>dim=1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466610" y="7807415"/>
            <a:ext cx="9715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solidFill>
                  <a:srgbClr val="FAE232"/>
                </a:solidFill>
                <a:latin typeface="Menlo"/>
                <a:cs typeface="Menlo"/>
              </a:rPr>
              <a:t>dim=2</a:t>
            </a:r>
            <a:endParaRPr sz="2450">
              <a:latin typeface="Menlo"/>
              <a:cs typeface="Menlo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773593" y="293945"/>
            <a:ext cx="1055751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-605"/>
              <a:t>T</a:t>
            </a:r>
            <a:r>
              <a:rPr dirty="0" sz="9450" spc="254"/>
              <a:t>ensor</a:t>
            </a:r>
            <a:r>
              <a:rPr dirty="0" sz="9450" spc="-630"/>
              <a:t> </a:t>
            </a:r>
            <a:r>
              <a:rPr dirty="0" sz="9450" spc="275"/>
              <a:t>dimensions</a:t>
            </a:r>
            <a:endParaRPr sz="94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98516" y="5163250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960019" y="5163250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464029" y="9557809"/>
            <a:ext cx="375920" cy="438784"/>
          </a:xfrm>
          <a:prstGeom prst="rect">
            <a:avLst/>
          </a:prstGeom>
          <a:solidFill>
            <a:srgbClr val="EF5FA7"/>
          </a:solidFill>
        </p:spPr>
        <p:txBody>
          <a:bodyPr wrap="square" lIns="0" tIns="57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45"/>
              </a:spcBef>
            </a:pPr>
            <a:r>
              <a:rPr dirty="0" sz="2300" spc="-25">
                <a:solidFill>
                  <a:srgbClr val="FFFFFF"/>
                </a:solidFill>
                <a:latin typeface="Helvetica Neue"/>
                <a:cs typeface="Helvetica Neue"/>
              </a:rPr>
              <a:t>44</a:t>
            </a:r>
            <a:endParaRPr sz="2300">
              <a:latin typeface="Helvetica Neue"/>
              <a:cs typeface="Helvetica Neue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1125315" y="2350713"/>
          <a:ext cx="5464175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90"/>
                <a:gridCol w="2726690"/>
              </a:tblGrid>
              <a:tr h="838835"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A*J</a:t>
                      </a:r>
                      <a:r>
                        <a:rPr dirty="0" sz="2300" spc="-1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7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B*L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C*N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A*K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B*M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C*O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D*J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E*L</a:t>
                      </a:r>
                      <a:r>
                        <a:rPr dirty="0" sz="2300" spc="-1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F*N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D*K</a:t>
                      </a:r>
                      <a:r>
                        <a:rPr dirty="0" sz="2300" spc="-1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E*M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F*O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G*J</a:t>
                      </a:r>
                      <a:r>
                        <a:rPr dirty="0" sz="2300" spc="-1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H*L</a:t>
                      </a:r>
                      <a:r>
                        <a:rPr dirty="0" sz="2300" spc="-10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I*N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G*K</a:t>
                      </a:r>
                      <a:r>
                        <a:rPr dirty="0" sz="2300" spc="-1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H*M</a:t>
                      </a:r>
                      <a:r>
                        <a:rPr dirty="0" sz="2300" spc="-1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2300" spc="-1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I*O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5418378" y="6549538"/>
          <a:ext cx="1688464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/>
                <a:gridCol w="838835"/>
              </a:tblGrid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126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86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716951" y="7900282"/>
          <a:ext cx="2525395" cy="83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69"/>
                <a:gridCol w="786130"/>
                <a:gridCol w="838200"/>
                <a:gridCol w="838200"/>
              </a:tblGrid>
              <a:tr h="838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4445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716951" y="6633305"/>
          <a:ext cx="2525395" cy="81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838200"/>
                <a:gridCol w="838200"/>
              </a:tblGrid>
              <a:tr h="815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/>
          <p:nvPr/>
        </p:nvSpPr>
        <p:spPr>
          <a:xfrm>
            <a:off x="13574968" y="5173629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3890770" y="5173813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3573996" y="5101582"/>
            <a:ext cx="5632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5" b="1">
                <a:solidFill>
                  <a:srgbClr val="FFFFFF"/>
                </a:solidFill>
                <a:latin typeface="Arial"/>
                <a:cs typeface="Arial"/>
              </a:rPr>
              <a:t>3x2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047190" y="5142308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7362995" y="5142493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518755" y="6594144"/>
            <a:ext cx="765810" cy="2442845"/>
          </a:xfrm>
          <a:custGeom>
            <a:avLst/>
            <a:gdLst/>
            <a:ahLst/>
            <a:cxnLst/>
            <a:rect l="l" t="t" r="r" b="b"/>
            <a:pathLst>
              <a:path w="765809" h="2442845">
                <a:moveTo>
                  <a:pt x="765483" y="0"/>
                </a:moveTo>
                <a:lnTo>
                  <a:pt x="0" y="0"/>
                </a:lnTo>
                <a:lnTo>
                  <a:pt x="0" y="2442759"/>
                </a:lnTo>
                <a:lnTo>
                  <a:pt x="765483" y="2442759"/>
                </a:lnTo>
                <a:lnTo>
                  <a:pt x="76548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481478" y="6554774"/>
            <a:ext cx="839469" cy="839469"/>
          </a:xfrm>
          <a:prstGeom prst="rect">
            <a:avLst/>
          </a:prstGeom>
          <a:solidFill>
            <a:srgbClr val="61D836"/>
          </a:solidFill>
          <a:ln w="10470">
            <a:solidFill>
              <a:srgbClr val="FFFFFF"/>
            </a:solidFill>
          </a:ln>
        </p:spPr>
        <p:txBody>
          <a:bodyPr wrap="square" lIns="0" tIns="2343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dirty="0" sz="2300" spc="5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20362" y="6554774"/>
            <a:ext cx="839469" cy="839469"/>
          </a:xfrm>
          <a:prstGeom prst="rect">
            <a:avLst/>
          </a:prstGeom>
          <a:solidFill>
            <a:srgbClr val="000000"/>
          </a:solidFill>
          <a:ln w="10470">
            <a:solidFill>
              <a:srgbClr val="FFFFFF"/>
            </a:solidFill>
          </a:ln>
        </p:spPr>
        <p:txBody>
          <a:bodyPr wrap="square" lIns="0" tIns="2343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dirty="0" sz="2300" spc="-3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481478" y="7393871"/>
            <a:ext cx="839469" cy="839469"/>
          </a:xfrm>
          <a:prstGeom prst="rect">
            <a:avLst/>
          </a:prstGeom>
          <a:solidFill>
            <a:srgbClr val="61D836"/>
          </a:solidFill>
          <a:ln w="10470">
            <a:solidFill>
              <a:srgbClr val="FFFFFF"/>
            </a:solidFill>
          </a:ln>
        </p:spPr>
        <p:txBody>
          <a:bodyPr wrap="square" lIns="0" tIns="2343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dirty="0" sz="2300" spc="65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20362" y="7393871"/>
            <a:ext cx="839469" cy="839469"/>
          </a:xfrm>
          <a:prstGeom prst="rect">
            <a:avLst/>
          </a:prstGeom>
          <a:solidFill>
            <a:srgbClr val="000000"/>
          </a:solidFill>
          <a:ln w="10470">
            <a:solidFill>
              <a:srgbClr val="FFFFFF"/>
            </a:solidFill>
          </a:ln>
        </p:spPr>
        <p:txBody>
          <a:bodyPr wrap="square" lIns="0" tIns="2343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dirty="0" sz="2300" spc="65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481478" y="8232968"/>
            <a:ext cx="839469" cy="839469"/>
          </a:xfrm>
          <a:prstGeom prst="rect">
            <a:avLst/>
          </a:prstGeom>
          <a:solidFill>
            <a:srgbClr val="61D836"/>
          </a:solidFill>
          <a:ln w="10470">
            <a:solidFill>
              <a:srgbClr val="FFFFFF"/>
            </a:solidFill>
          </a:ln>
        </p:spPr>
        <p:txBody>
          <a:bodyPr wrap="square" lIns="0" tIns="2343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dirty="0" sz="2300" spc="65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320362" y="8232968"/>
            <a:ext cx="839469" cy="839469"/>
          </a:xfrm>
          <a:prstGeom prst="rect">
            <a:avLst/>
          </a:prstGeom>
          <a:solidFill>
            <a:srgbClr val="000000"/>
          </a:solidFill>
          <a:ln w="10470">
            <a:solidFill>
              <a:srgbClr val="FFFFFF"/>
            </a:solidFill>
          </a:ln>
        </p:spPr>
        <p:txBody>
          <a:bodyPr wrap="square" lIns="0" tIns="2343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dirty="0" sz="2300" spc="-32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6476242" y="2350713"/>
          <a:ext cx="1688464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/>
                <a:gridCol w="838835"/>
              </a:tblGrid>
              <a:tr h="838835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2999908" y="6549538"/>
          <a:ext cx="2525395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838200"/>
                <a:gridCol w="838200"/>
              </a:tblGrid>
              <a:tr h="781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</a:tr>
              <a:tr h="57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2999908" y="2350713"/>
          <a:ext cx="2525395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838200"/>
                <a:gridCol w="838200"/>
              </a:tblGrid>
              <a:tr h="774700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</a:tr>
              <a:tr h="64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343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538880" y="293945"/>
            <a:ext cx="7026909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685"/>
              <a:t>Dot</a:t>
            </a:r>
            <a:r>
              <a:rPr dirty="0" sz="9450" spc="-610"/>
              <a:t> </a:t>
            </a:r>
            <a:r>
              <a:rPr dirty="0" sz="9450" spc="635"/>
              <a:t>product</a:t>
            </a:r>
            <a:endParaRPr sz="9450"/>
          </a:p>
        </p:txBody>
      </p:sp>
      <p:sp>
        <p:nvSpPr>
          <p:cNvPr id="25" name="object 25" descr=""/>
          <p:cNvSpPr txBox="1"/>
          <p:nvPr/>
        </p:nvSpPr>
        <p:spPr>
          <a:xfrm>
            <a:off x="3976815" y="9306721"/>
            <a:ext cx="5626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5" b="1">
                <a:solidFill>
                  <a:srgbClr val="FFFFFF"/>
                </a:solidFill>
                <a:latin typeface="Arial"/>
                <a:cs typeface="Arial"/>
              </a:rPr>
              <a:t>3x3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039400" y="9306721"/>
            <a:ext cx="5632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5" b="1">
                <a:solidFill>
                  <a:srgbClr val="FFFFFF"/>
                </a:solidFill>
                <a:latin typeface="Arial"/>
                <a:cs typeface="Arial"/>
              </a:rPr>
              <a:t>3x2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10581" y="7517145"/>
            <a:ext cx="24765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torch.matmul(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180544" y="7598294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ndale Mono"/>
                <a:cs typeface="Andale Mono"/>
              </a:rPr>
              <a:t>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121516" y="7291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3797695" y="7291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895691" y="3396467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184518" y="3396467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ndale Mono"/>
                <a:cs typeface="Andale Mono"/>
              </a:rPr>
              <a:t>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9125489" y="309015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1091233" y="7528539"/>
            <a:ext cx="178053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9785" algn="l"/>
                <a:tab pos="1638935" algn="l"/>
              </a:tabLst>
            </a:pP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*</a:t>
            </a:r>
            <a:r>
              <a:rPr dirty="0" sz="2450" b="1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*</a:t>
            </a:r>
            <a:r>
              <a:rPr dirty="0" sz="2450" b="1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*</a:t>
            </a:r>
            <a:endParaRPr sz="2450">
              <a:latin typeface="Helvetica Neue"/>
              <a:cs typeface="Helvetica Neue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1060920" y="8769598"/>
            <a:ext cx="184086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9785" algn="l"/>
                <a:tab pos="1638935" algn="l"/>
              </a:tabLst>
            </a:pP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r>
              <a:rPr dirty="0" sz="2450" b="1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r>
              <a:rPr dirty="0" sz="2450" b="1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endParaRPr sz="2450">
              <a:latin typeface="Helvetica Neue"/>
              <a:cs typeface="Helvetica Neue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965237" y="9528916"/>
            <a:ext cx="110744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20065" algn="l"/>
                <a:tab pos="931544" algn="l"/>
              </a:tabLst>
            </a:pPr>
            <a:r>
              <a:rPr dirty="0" sz="2300" spc="-25">
                <a:solidFill>
                  <a:srgbClr val="FFFFFF"/>
                </a:solidFill>
                <a:latin typeface="Helvetica Neue"/>
                <a:cs typeface="Helvetica Neue"/>
              </a:rPr>
              <a:t>20</a:t>
            </a:r>
            <a:r>
              <a:rPr dirty="0" sz="230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baseline="4535" sz="3675" spc="-75" b="1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dirty="0" baseline="4535" sz="3675" b="1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sz="2300" spc="-50">
                <a:solidFill>
                  <a:srgbClr val="FFFFFF"/>
                </a:solidFill>
                <a:latin typeface="Helvetica Neue"/>
                <a:cs typeface="Helvetica Neue"/>
              </a:rPr>
              <a:t>0</a:t>
            </a:r>
            <a:endParaRPr sz="2300">
              <a:latin typeface="Helvetica Neue"/>
              <a:cs typeface="Helvetica Neue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982981" y="9306721"/>
            <a:ext cx="5632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5" b="1">
                <a:solidFill>
                  <a:srgbClr val="FFFFFF"/>
                </a:solidFill>
                <a:latin typeface="Arial"/>
                <a:cs typeface="Arial"/>
              </a:rPr>
              <a:t>3x2</a:t>
            </a:r>
            <a:endParaRPr sz="24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230569" y="10415377"/>
            <a:ext cx="964311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65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dirty="0" sz="285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Arial"/>
                <a:cs typeface="Arial"/>
              </a:rPr>
              <a:t>demo,</a:t>
            </a:r>
            <a:r>
              <a:rPr dirty="0" sz="28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Arial"/>
                <a:cs typeface="Arial"/>
              </a:rPr>
              <a:t>checkout</a:t>
            </a:r>
            <a:r>
              <a:rPr dirty="0" sz="28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850" spc="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www.matrixmultiplication.xyz</a:t>
            </a:r>
            <a:endParaRPr sz="28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284581" y="4997270"/>
            <a:ext cx="5158740" cy="995044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algn="ctr" marR="132080">
              <a:lnSpc>
                <a:spcPct val="100000"/>
              </a:lnSpc>
              <a:spcBef>
                <a:spcPts val="969"/>
              </a:spcBef>
              <a:tabLst>
                <a:tab pos="3061970" algn="l"/>
              </a:tabLst>
            </a:pPr>
            <a:r>
              <a:rPr dirty="0" sz="2450" spc="-25" b="1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50" spc="-25" b="1">
                <a:solidFill>
                  <a:srgbClr val="FFFFFF"/>
                </a:solidFill>
                <a:latin typeface="Arial"/>
                <a:cs typeface="Arial"/>
              </a:rPr>
              <a:t>3x2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dirty="0" sz="2450" spc="10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r>
              <a:rPr dirty="0" sz="245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45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dirty="0" sz="245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5">
                <a:solidFill>
                  <a:srgbClr val="FFFFFF"/>
                </a:solidFill>
                <a:latin typeface="Arial"/>
                <a:cs typeface="Arial"/>
              </a:rPr>
              <a:t>match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4581159" y="5317296"/>
            <a:ext cx="2458720" cy="62865"/>
            <a:chOff x="4581159" y="5317296"/>
            <a:chExt cx="2458720" cy="62865"/>
          </a:xfrm>
        </p:grpSpPr>
        <p:sp>
          <p:nvSpPr>
            <p:cNvPr id="41" name="object 41" descr=""/>
            <p:cNvSpPr/>
            <p:nvPr/>
          </p:nvSpPr>
          <p:spPr>
            <a:xfrm>
              <a:off x="4638749" y="5348709"/>
              <a:ext cx="2343785" cy="0"/>
            </a:xfrm>
            <a:custGeom>
              <a:avLst/>
              <a:gdLst/>
              <a:ahLst/>
              <a:cxnLst/>
              <a:rect l="l" t="t" r="r" b="b"/>
              <a:pathLst>
                <a:path w="2343784" h="0">
                  <a:moveTo>
                    <a:pt x="0" y="0"/>
                  </a:moveTo>
                  <a:lnTo>
                    <a:pt x="5235" y="0"/>
                  </a:lnTo>
                  <a:lnTo>
                    <a:pt x="2338077" y="0"/>
                  </a:lnTo>
                  <a:lnTo>
                    <a:pt x="2343312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581156" y="5317305"/>
              <a:ext cx="2458720" cy="62865"/>
            </a:xfrm>
            <a:custGeom>
              <a:avLst/>
              <a:gdLst/>
              <a:ahLst/>
              <a:cxnLst/>
              <a:rect l="l" t="t" r="r" b="b"/>
              <a:pathLst>
                <a:path w="24587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2458720" h="62864">
                  <a:moveTo>
                    <a:pt x="2458491" y="31407"/>
                  </a:moveTo>
                  <a:lnTo>
                    <a:pt x="2395664" y="0"/>
                  </a:lnTo>
                  <a:lnTo>
                    <a:pt x="2395664" y="62826"/>
                  </a:lnTo>
                  <a:lnTo>
                    <a:pt x="2458491" y="3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1138730" y="5589470"/>
            <a:ext cx="54343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5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-3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4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Arial"/>
                <a:cs typeface="Arial"/>
              </a:rPr>
              <a:t>outside</a:t>
            </a:r>
            <a:r>
              <a:rPr dirty="0" sz="24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2275543" y="9503811"/>
            <a:ext cx="11010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7190" algn="l"/>
                <a:tab pos="899160" algn="l"/>
              </a:tabLst>
            </a:pP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+</a:t>
            </a:r>
            <a:r>
              <a:rPr dirty="0" sz="2450" b="1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baseline="-4830" sz="3450" spc="-37">
                <a:solidFill>
                  <a:srgbClr val="FFFFFF"/>
                </a:solidFill>
                <a:latin typeface="Helvetica Neue"/>
                <a:cs typeface="Helvetica Neue"/>
              </a:rPr>
              <a:t>24</a:t>
            </a:r>
            <a:r>
              <a:rPr dirty="0" baseline="-4830" sz="345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dirty="0" sz="2450" spc="-50" b="1">
                <a:solidFill>
                  <a:srgbClr val="FFFFFF"/>
                </a:solidFill>
                <a:latin typeface="Helvetica Neue"/>
                <a:cs typeface="Helvetica Neue"/>
              </a:rPr>
              <a:t>=</a:t>
            </a:r>
            <a:endParaRPr sz="2450">
              <a:latin typeface="Helvetica Neue"/>
              <a:cs typeface="Helvetica Neue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67104" y="3396467"/>
            <a:ext cx="24765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>
                <a:solidFill>
                  <a:srgbClr val="FFFFFF"/>
                </a:solidFill>
                <a:latin typeface="Andale Mono"/>
                <a:cs typeface="Andale Mono"/>
              </a:rPr>
              <a:t>torch.matmul(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914646" y="7689337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>
                <a:solidFill>
                  <a:srgbClr val="FFFFFF"/>
                </a:solidFill>
                <a:latin typeface="Andale Mono"/>
                <a:cs typeface="Andale Mono"/>
              </a:rPr>
              <a:t>,</a:t>
            </a:r>
            <a:endParaRPr sz="2450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421384" y="5102497"/>
            <a:ext cx="3054985" cy="191071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dirty="0" sz="2850" spc="-33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9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dirty="0" sz="2850" spc="-34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dirty="0" sz="2850" spc="-35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1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dirty="0" sz="2850" spc="-285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dirty="0" sz="2850" spc="-28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121904" y="5573686"/>
            <a:ext cx="4465955" cy="14395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[0.110,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[0.023,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dirty="0" sz="2850" spc="-29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50" spc="-25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45" b="1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Numerical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ctr" marL="1243330" marR="1227455">
              <a:lnSpc>
                <a:spcPts val="3229"/>
              </a:lnSpc>
              <a:spcBef>
                <a:spcPts val="650"/>
              </a:spcBef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Learns representation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ts val="3210"/>
              </a:lnSpc>
            </a:pP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(patterns/features/weights)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dirty="0" sz="3300" spc="-50" b="1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dirty="0" sz="3300" spc="-10">
                <a:solidFill>
                  <a:srgbClr val="FFFFFF"/>
                </a:solidFill>
                <a:latin typeface="Arial"/>
                <a:cs typeface="Arial"/>
              </a:rPr>
              <a:t>Ramen, Spaghetti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99290" y="5924069"/>
            <a:ext cx="454025" cy="100965"/>
            <a:chOff x="3899290" y="5924069"/>
            <a:chExt cx="454025" cy="100965"/>
          </a:xfrm>
        </p:grpSpPr>
        <p:sp>
          <p:nvSpPr>
            <p:cNvPr id="17" name="object 17" descr="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0" name="object 20" descr="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7549593" y="5919772"/>
            <a:ext cx="4594860" cy="100965"/>
            <a:chOff x="7549593" y="5919772"/>
            <a:chExt cx="4594860" cy="100965"/>
          </a:xfrm>
        </p:grpSpPr>
        <p:sp>
          <p:nvSpPr>
            <p:cNvPr id="23" name="object 23" descr="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0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7446192" y="1855035"/>
          <a:ext cx="5126355" cy="202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/>
                <a:gridCol w="1410970"/>
                <a:gridCol w="2070735"/>
              </a:tblGrid>
              <a:tr h="473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3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[[0.092,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4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0.210,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0.415],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1905">
                    <a:solidFill>
                      <a:srgbClr val="000000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31750">
                        <a:lnSpc>
                          <a:spcPts val="3379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[0.778,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79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0.929,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80"/>
                        </a:lnSpc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0.030],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11144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[0.019,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50" spc="-25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29209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0.182,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850" spc="-1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0.555],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B="0" marT="5397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8" name="object 28" descr=""/>
          <p:cNvSpPr txBox="1"/>
          <p:nvPr/>
        </p:nvSpPr>
        <p:spPr>
          <a:xfrm rot="21240000">
            <a:off x="4593442" y="806556"/>
            <a:ext cx="5154976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70"/>
              </a:lnSpc>
            </a:pP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1.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Initialise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5255" sz="555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baseline="5255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6756" sz="5550" spc="-15" b="1">
                <a:solidFill>
                  <a:srgbClr val="FFFFFF"/>
                </a:solidFill>
                <a:latin typeface="Bradley Hand"/>
                <a:cs typeface="Bradley Hand"/>
              </a:rPr>
              <a:t>random</a:t>
            </a:r>
            <a:endParaRPr baseline="6756" sz="5550">
              <a:latin typeface="Bradley Hand"/>
              <a:cs typeface="Bradley Hand"/>
            </a:endParaRPr>
          </a:p>
        </p:txBody>
      </p:sp>
      <p:sp>
        <p:nvSpPr>
          <p:cNvPr id="29" name="object 29" descr=""/>
          <p:cNvSpPr txBox="1"/>
          <p:nvPr/>
        </p:nvSpPr>
        <p:spPr>
          <a:xfrm rot="21240000">
            <a:off x="4252130" y="1333781"/>
            <a:ext cx="5966094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5"/>
              </a:lnSpc>
            </a:pPr>
            <a:r>
              <a:rPr dirty="0" baseline="-6006" sz="5550" b="1">
                <a:solidFill>
                  <a:srgbClr val="FFFFFF"/>
                </a:solidFill>
                <a:latin typeface="Bradley Hand"/>
                <a:cs typeface="Bradley Hand"/>
              </a:rPr>
              <a:t>weights</a:t>
            </a:r>
            <a:r>
              <a:rPr dirty="0" baseline="-6006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(only</a:t>
            </a:r>
            <a:r>
              <a:rPr dirty="0" baseline="-2252" sz="5550" spc="-112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at</a:t>
            </a:r>
            <a:r>
              <a:rPr dirty="0" sz="370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beginning)</a:t>
            </a:r>
            <a:endParaRPr sz="3700">
              <a:latin typeface="Bradley Hand"/>
              <a:cs typeface="Bradley Hand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5326968" y="579955"/>
            <a:ext cx="2379980" cy="1783714"/>
            <a:chOff x="15326968" y="579955"/>
            <a:chExt cx="2379980" cy="1783714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6968" y="682755"/>
              <a:ext cx="2240801" cy="168060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7903" y="579955"/>
              <a:ext cx="418835" cy="418835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15231819" y="2543670"/>
            <a:ext cx="2626995" cy="1748789"/>
            <a:chOff x="15231819" y="2543670"/>
            <a:chExt cx="2626995" cy="1748789"/>
          </a:xfrm>
        </p:grpSpPr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1819" y="2668164"/>
              <a:ext cx="2431102" cy="16239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39552" y="2543670"/>
              <a:ext cx="418835" cy="418835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12057172" y="579955"/>
            <a:ext cx="3154680" cy="3886835"/>
            <a:chOff x="12057172" y="579955"/>
            <a:chExt cx="3154680" cy="3886835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4723" y="734260"/>
              <a:ext cx="2368699" cy="157759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2529" y="2493560"/>
              <a:ext cx="1973107" cy="197310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23188" y="2343915"/>
              <a:ext cx="418835" cy="41883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2492" y="579955"/>
              <a:ext cx="418835" cy="41883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2057172" y="2745316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 h="0">
                  <a:moveTo>
                    <a:pt x="0" y="0"/>
                  </a:moveTo>
                  <a:lnTo>
                    <a:pt x="504730" y="0"/>
                  </a:lnTo>
                  <a:lnTo>
                    <a:pt x="515201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561900" y="26950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 rot="60000">
            <a:off x="15394767" y="160187"/>
            <a:ext cx="3656417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00"/>
              </a:lnSpc>
            </a:pPr>
            <a:r>
              <a:rPr dirty="0" baseline="3003" sz="5550" b="1">
                <a:solidFill>
                  <a:srgbClr val="FFFFFF"/>
                </a:solidFill>
                <a:latin typeface="Bradley Hand"/>
                <a:cs typeface="Bradley Hand"/>
              </a:rPr>
              <a:t>2.</a:t>
            </a:r>
            <a:r>
              <a:rPr dirty="0" baseline="3003" sz="5550" spc="-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2252" sz="5550" b="1">
                <a:solidFill>
                  <a:srgbClr val="FFFFFF"/>
                </a:solidFill>
                <a:latin typeface="Bradley Hand"/>
                <a:cs typeface="Bradley Hand"/>
              </a:rPr>
              <a:t>Show</a:t>
            </a:r>
            <a:r>
              <a:rPr dirty="0" baseline="2252" sz="5550" spc="-97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955926" y="7141662"/>
            <a:ext cx="4999355" cy="117602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726564" marR="5080" indent="-1714500">
              <a:lnSpc>
                <a:spcPts val="4190"/>
              </a:lnSpc>
              <a:spcBef>
                <a:spcPts val="140"/>
              </a:spcBef>
            </a:pP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3.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Update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representation outputs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9801581" y="3641889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351378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9751321" y="35518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 descr=""/>
          <p:cNvGrpSpPr/>
          <p:nvPr/>
        </p:nvGrpSpPr>
        <p:grpSpPr>
          <a:xfrm>
            <a:off x="15024903" y="4592954"/>
            <a:ext cx="100965" cy="605790"/>
            <a:chOff x="15024903" y="4592954"/>
            <a:chExt cx="100965" cy="605790"/>
          </a:xfrm>
        </p:grpSpPr>
        <p:sp>
          <p:nvSpPr>
            <p:cNvPr id="48" name="object 48" descr=""/>
            <p:cNvSpPr/>
            <p:nvPr/>
          </p:nvSpPr>
          <p:spPr>
            <a:xfrm>
              <a:off x="15075163" y="4592954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w="0" h="515620">
                  <a:moveTo>
                    <a:pt x="0" y="0"/>
                  </a:moveTo>
                  <a:lnTo>
                    <a:pt x="0" y="504730"/>
                  </a:lnTo>
                  <a:lnTo>
                    <a:pt x="0" y="51520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5024903" y="509768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7292237" y="8183350"/>
            <a:ext cx="4416425" cy="280035"/>
            <a:chOff x="7292237" y="8183350"/>
            <a:chExt cx="4416425" cy="280035"/>
          </a:xfrm>
        </p:grpSpPr>
        <p:sp>
          <p:nvSpPr>
            <p:cNvPr id="51" name="object 51" descr=""/>
            <p:cNvSpPr/>
            <p:nvPr/>
          </p:nvSpPr>
          <p:spPr>
            <a:xfrm>
              <a:off x="7380942" y="8231056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7" y="115195"/>
                  </a:moveTo>
                  <a:lnTo>
                    <a:pt x="4266789" y="121216"/>
                  </a:lnTo>
                  <a:lnTo>
                    <a:pt x="4216599" y="127061"/>
                  </a:lnTo>
                  <a:lnTo>
                    <a:pt x="4166397" y="132731"/>
                  </a:lnTo>
                  <a:lnTo>
                    <a:pt x="4116184" y="138226"/>
                  </a:lnTo>
                  <a:lnTo>
                    <a:pt x="4065959" y="143546"/>
                  </a:lnTo>
                  <a:lnTo>
                    <a:pt x="4015722" y="148691"/>
                  </a:lnTo>
                  <a:lnTo>
                    <a:pt x="3965474" y="153661"/>
                  </a:lnTo>
                  <a:lnTo>
                    <a:pt x="3915214" y="158456"/>
                  </a:lnTo>
                  <a:lnTo>
                    <a:pt x="3864943" y="163075"/>
                  </a:lnTo>
                  <a:lnTo>
                    <a:pt x="3814660" y="167520"/>
                  </a:lnTo>
                  <a:lnTo>
                    <a:pt x="3764365" y="171789"/>
                  </a:lnTo>
                  <a:lnTo>
                    <a:pt x="3714059" y="175883"/>
                  </a:lnTo>
                  <a:lnTo>
                    <a:pt x="3663741" y="179802"/>
                  </a:lnTo>
                  <a:lnTo>
                    <a:pt x="3613411" y="183546"/>
                  </a:lnTo>
                  <a:lnTo>
                    <a:pt x="3563070" y="187115"/>
                  </a:lnTo>
                  <a:lnTo>
                    <a:pt x="3512717" y="190509"/>
                  </a:lnTo>
                  <a:lnTo>
                    <a:pt x="3462353" y="193728"/>
                  </a:lnTo>
                  <a:lnTo>
                    <a:pt x="3411976" y="196771"/>
                  </a:lnTo>
                  <a:lnTo>
                    <a:pt x="3361589" y="199640"/>
                  </a:lnTo>
                  <a:lnTo>
                    <a:pt x="3311189" y="202333"/>
                  </a:lnTo>
                  <a:lnTo>
                    <a:pt x="3260778" y="204852"/>
                  </a:lnTo>
                  <a:lnTo>
                    <a:pt x="3210356" y="207195"/>
                  </a:lnTo>
                  <a:lnTo>
                    <a:pt x="3159921" y="209363"/>
                  </a:lnTo>
                  <a:lnTo>
                    <a:pt x="3109476" y="211356"/>
                  </a:lnTo>
                  <a:lnTo>
                    <a:pt x="3059018" y="213174"/>
                  </a:lnTo>
                  <a:lnTo>
                    <a:pt x="3008549" y="214816"/>
                  </a:lnTo>
                  <a:lnTo>
                    <a:pt x="2958068" y="216284"/>
                  </a:lnTo>
                  <a:lnTo>
                    <a:pt x="2907576" y="217576"/>
                  </a:lnTo>
                  <a:lnTo>
                    <a:pt x="2857072" y="218694"/>
                  </a:lnTo>
                  <a:lnTo>
                    <a:pt x="2806556" y="219636"/>
                  </a:lnTo>
                  <a:lnTo>
                    <a:pt x="2756029" y="220403"/>
                  </a:lnTo>
                  <a:lnTo>
                    <a:pt x="2705490" y="220995"/>
                  </a:lnTo>
                  <a:lnTo>
                    <a:pt x="2654939" y="221412"/>
                  </a:lnTo>
                  <a:lnTo>
                    <a:pt x="2604377" y="221654"/>
                  </a:lnTo>
                  <a:lnTo>
                    <a:pt x="2553803" y="221721"/>
                  </a:lnTo>
                  <a:lnTo>
                    <a:pt x="2503218" y="221613"/>
                  </a:lnTo>
                  <a:lnTo>
                    <a:pt x="2452620" y="221329"/>
                  </a:lnTo>
                  <a:lnTo>
                    <a:pt x="2402012" y="220871"/>
                  </a:lnTo>
                  <a:lnTo>
                    <a:pt x="2351391" y="220237"/>
                  </a:lnTo>
                  <a:lnTo>
                    <a:pt x="2300759" y="219428"/>
                  </a:lnTo>
                  <a:lnTo>
                    <a:pt x="2250116" y="218444"/>
                  </a:lnTo>
                  <a:lnTo>
                    <a:pt x="2199461" y="217285"/>
                  </a:lnTo>
                  <a:lnTo>
                    <a:pt x="2148794" y="215951"/>
                  </a:lnTo>
                  <a:lnTo>
                    <a:pt x="2098115" y="214442"/>
                  </a:lnTo>
                  <a:lnTo>
                    <a:pt x="2047425" y="212758"/>
                  </a:lnTo>
                  <a:lnTo>
                    <a:pt x="1996723" y="210898"/>
                  </a:lnTo>
                  <a:lnTo>
                    <a:pt x="1946010" y="208864"/>
                  </a:lnTo>
                  <a:lnTo>
                    <a:pt x="1895285" y="206654"/>
                  </a:lnTo>
                  <a:lnTo>
                    <a:pt x="1844548" y="204269"/>
                  </a:lnTo>
                  <a:lnTo>
                    <a:pt x="1793800" y="201710"/>
                  </a:lnTo>
                  <a:lnTo>
                    <a:pt x="1743040" y="198975"/>
                  </a:lnTo>
                  <a:lnTo>
                    <a:pt x="1692268" y="196065"/>
                  </a:lnTo>
                  <a:lnTo>
                    <a:pt x="1641485" y="192979"/>
                  </a:lnTo>
                  <a:lnTo>
                    <a:pt x="1590690" y="189719"/>
                  </a:lnTo>
                  <a:lnTo>
                    <a:pt x="1539884" y="186284"/>
                  </a:lnTo>
                  <a:lnTo>
                    <a:pt x="1489066" y="182673"/>
                  </a:lnTo>
                  <a:lnTo>
                    <a:pt x="1438236" y="178888"/>
                  </a:lnTo>
                  <a:lnTo>
                    <a:pt x="1387395" y="174927"/>
                  </a:lnTo>
                  <a:lnTo>
                    <a:pt x="1336542" y="170791"/>
                  </a:lnTo>
                  <a:lnTo>
                    <a:pt x="1285677" y="166480"/>
                  </a:lnTo>
                  <a:lnTo>
                    <a:pt x="1234801" y="161994"/>
                  </a:lnTo>
                  <a:lnTo>
                    <a:pt x="1183913" y="157333"/>
                  </a:lnTo>
                  <a:lnTo>
                    <a:pt x="1133014" y="152497"/>
                  </a:lnTo>
                  <a:lnTo>
                    <a:pt x="1082103" y="147485"/>
                  </a:lnTo>
                  <a:lnTo>
                    <a:pt x="1031180" y="142299"/>
                  </a:lnTo>
                  <a:lnTo>
                    <a:pt x="980246" y="136937"/>
                  </a:lnTo>
                  <a:lnTo>
                    <a:pt x="929300" y="131401"/>
                  </a:lnTo>
                  <a:lnTo>
                    <a:pt x="878342" y="125689"/>
                  </a:lnTo>
                  <a:lnTo>
                    <a:pt x="827373" y="119802"/>
                  </a:lnTo>
                  <a:lnTo>
                    <a:pt x="776392" y="113740"/>
                  </a:lnTo>
                  <a:lnTo>
                    <a:pt x="725399" y="107503"/>
                  </a:lnTo>
                  <a:lnTo>
                    <a:pt x="674395" y="101091"/>
                  </a:lnTo>
                  <a:lnTo>
                    <a:pt x="623379" y="94503"/>
                  </a:lnTo>
                  <a:lnTo>
                    <a:pt x="572352" y="87741"/>
                  </a:lnTo>
                  <a:lnTo>
                    <a:pt x="521313" y="80803"/>
                  </a:lnTo>
                  <a:lnTo>
                    <a:pt x="470262" y="73691"/>
                  </a:lnTo>
                  <a:lnTo>
                    <a:pt x="419200" y="66403"/>
                  </a:lnTo>
                  <a:lnTo>
                    <a:pt x="368126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292237" y="818335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4" y="0"/>
                  </a:moveTo>
                  <a:lnTo>
                    <a:pt x="0" y="32199"/>
                  </a:lnTo>
                  <a:lnTo>
                    <a:pt x="90364" y="99018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3455755" y="7367963"/>
            <a:ext cx="4034790" cy="11728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dirty="0" baseline="-2252" sz="5550" b="1">
                <a:solidFill>
                  <a:srgbClr val="FFFFFF"/>
                </a:solidFill>
                <a:latin typeface="Bradley Hand"/>
                <a:cs typeface="Bradley Hand"/>
              </a:rPr>
              <a:t>4.</a:t>
            </a:r>
            <a:r>
              <a:rPr dirty="0" baseline="-2252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-1501" sz="5550" b="1">
                <a:solidFill>
                  <a:srgbClr val="FFFFFF"/>
                </a:solidFill>
                <a:latin typeface="Bradley Hand"/>
                <a:cs typeface="Bradley Hand"/>
              </a:rPr>
              <a:t>Repeat</a:t>
            </a:r>
            <a:r>
              <a:rPr dirty="0" baseline="-1501" sz="5550" spc="-7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sz="3700" b="1">
                <a:solidFill>
                  <a:srgbClr val="FFFFFF"/>
                </a:solidFill>
                <a:latin typeface="Bradley Hand"/>
                <a:cs typeface="Bradley Hand"/>
              </a:rPr>
              <a:t>with</a:t>
            </a:r>
            <a:r>
              <a:rPr dirty="0" sz="3700" spc="-50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1501" sz="5550" spc="-30" b="1">
                <a:solidFill>
                  <a:srgbClr val="FFFFFF"/>
                </a:solidFill>
                <a:latin typeface="Bradley Hand"/>
                <a:cs typeface="Bradley Hand"/>
              </a:rPr>
              <a:t>more </a:t>
            </a: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examples</a:t>
            </a:r>
            <a:endParaRPr sz="3700">
              <a:latin typeface="Bradley Hand"/>
              <a:cs typeface="Bradley Hand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280633" y="450759"/>
            <a:ext cx="3750310" cy="1677670"/>
          </a:xfrm>
          <a:prstGeom prst="rect"/>
        </p:spPr>
        <p:txBody>
          <a:bodyPr wrap="square" lIns="0" tIns="130175" rIns="0" bIns="0" rtlCol="0" vert="horz">
            <a:spAutoFit/>
          </a:bodyPr>
          <a:lstStyle/>
          <a:p>
            <a:pPr marL="529590" marR="5080" indent="-517525">
              <a:lnSpc>
                <a:spcPts val="6070"/>
              </a:lnSpc>
              <a:spcBef>
                <a:spcPts val="1025"/>
              </a:spcBef>
            </a:pPr>
            <a:r>
              <a:rPr dirty="0" sz="5750" spc="-10"/>
              <a:t>Supervised </a:t>
            </a:r>
            <a:r>
              <a:rPr dirty="0" sz="5750" spc="45"/>
              <a:t>learning</a:t>
            </a:r>
            <a:endParaRPr sz="5750"/>
          </a:p>
        </p:txBody>
      </p:sp>
      <p:sp>
        <p:nvSpPr>
          <p:cNvPr id="55" name="object 55" descr=""/>
          <p:cNvSpPr txBox="1"/>
          <p:nvPr/>
        </p:nvSpPr>
        <p:spPr>
          <a:xfrm rot="120000">
            <a:off x="856814" y="2254084"/>
            <a:ext cx="2127518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700" spc="-10" b="1">
                <a:solidFill>
                  <a:srgbClr val="FFFFFF"/>
                </a:solidFill>
                <a:latin typeface="Bradley Hand"/>
                <a:cs typeface="Bradley Hand"/>
              </a:rPr>
              <a:t>(overview)</a:t>
            </a:r>
            <a:endParaRPr sz="3700">
              <a:latin typeface="Bradley Hand"/>
              <a:cs typeface="Bradley Ha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7718" y="293945"/>
            <a:ext cx="9789160" cy="1470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-605"/>
              <a:t>T</a:t>
            </a:r>
            <a:r>
              <a:rPr dirty="0" sz="9450" spc="254"/>
              <a:t>ensor</a:t>
            </a:r>
            <a:r>
              <a:rPr dirty="0" sz="9450" spc="-630"/>
              <a:t> </a:t>
            </a:r>
            <a:r>
              <a:rPr dirty="0" sz="9450" spc="555"/>
              <a:t>attributes</a:t>
            </a:r>
            <a:endParaRPr sz="945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591574" y="2806197"/>
          <a:ext cx="16914495" cy="736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220"/>
                <a:gridCol w="5918200"/>
                <a:gridCol w="5424805"/>
              </a:tblGrid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ctr"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700" spc="265">
                          <a:latin typeface="Arial"/>
                          <a:cs typeface="Arial"/>
                        </a:rPr>
                        <a:t>Attribute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ctr" marR="137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700" spc="90">
                          <a:latin typeface="Arial"/>
                          <a:cs typeface="Arial"/>
                        </a:rPr>
                        <a:t>Meaning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algn="ctr" marR="2051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700" spc="135">
                          <a:latin typeface="Arial"/>
                          <a:cs typeface="Arial"/>
                        </a:rPr>
                        <a:t>Code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solidFill>
                      <a:srgbClr val="FFFFFF"/>
                    </a:solidFill>
                  </a:tcPr>
                </a:tc>
              </a:tr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 marL="67310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dirty="0" sz="2450" spc="-10">
                          <a:latin typeface="Arial"/>
                          <a:cs typeface="Arial"/>
                        </a:rPr>
                        <a:t>Shape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387350" marR="467995" indent="-57785">
                        <a:lnSpc>
                          <a:spcPct val="109400"/>
                        </a:lnSpc>
                        <a:spcBef>
                          <a:spcPts val="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45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0">
                          <a:latin typeface="Arial"/>
                          <a:cs typeface="Arial"/>
                        </a:rPr>
                        <a:t>length</a:t>
                      </a:r>
                      <a:r>
                        <a:rPr dirty="0" sz="245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80">
                          <a:latin typeface="Arial"/>
                          <a:cs typeface="Arial"/>
                        </a:rPr>
                        <a:t>(number</a:t>
                      </a:r>
                      <a:r>
                        <a:rPr dirty="0" sz="245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6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45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5">
                          <a:latin typeface="Arial"/>
                          <a:cs typeface="Arial"/>
                        </a:rPr>
                        <a:t>elements)</a:t>
                      </a:r>
                      <a:r>
                        <a:rPr dirty="0" sz="245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4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6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3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dimensions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6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4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tensor.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R="205104">
                        <a:lnSpc>
                          <a:spcPct val="100000"/>
                        </a:lnSpc>
                        <a:spcBef>
                          <a:spcPts val="2445"/>
                        </a:spcBef>
                      </a:pPr>
                      <a:r>
                        <a:rPr dirty="0" sz="2450" spc="-165">
                          <a:latin typeface="Andale Mono"/>
                          <a:cs typeface="Andale Mono"/>
                        </a:rPr>
                        <a:t>tensor.shape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</a:tr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 marL="67310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dirty="0" sz="2450" spc="-10">
                          <a:latin typeface="Arial"/>
                          <a:cs typeface="Arial"/>
                        </a:rPr>
                        <a:t>Rank/dimensions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60985" marR="398780">
                        <a:lnSpc>
                          <a:spcPct val="109400"/>
                        </a:lnSpc>
                        <a:spcBef>
                          <a:spcPts val="58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25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95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245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6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80">
                          <a:latin typeface="Arial"/>
                          <a:cs typeface="Arial"/>
                        </a:rPr>
                        <a:t>tensor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dimensions.</a:t>
                      </a:r>
                      <a:r>
                        <a:rPr dirty="0" sz="245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1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45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scalar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245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rank</a:t>
                      </a:r>
                      <a:r>
                        <a:rPr dirty="0" sz="245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0,</a:t>
                      </a:r>
                      <a:r>
                        <a:rPr dirty="0" sz="245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5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2450" spc="114">
                          <a:latin typeface="Arial"/>
                          <a:cs typeface="Arial"/>
                        </a:rPr>
                        <a:t>vector</a:t>
                      </a:r>
                      <a:r>
                        <a:rPr dirty="0" sz="245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rank</a:t>
                      </a:r>
                      <a:r>
                        <a:rPr dirty="0" sz="245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29">
                          <a:latin typeface="Arial"/>
                          <a:cs typeface="Arial"/>
                        </a:rPr>
                        <a:t>1,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95">
                          <a:latin typeface="Arial"/>
                          <a:cs typeface="Arial"/>
                        </a:rPr>
                        <a:t>matrix</a:t>
                      </a:r>
                      <a:r>
                        <a:rPr dirty="0" sz="245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5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rank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45">
                          <a:latin typeface="Arial"/>
                          <a:cs typeface="Arial"/>
                        </a:rPr>
                        <a:t>2,</a:t>
                      </a:r>
                      <a:r>
                        <a:rPr dirty="0" sz="245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5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2450" spc="90">
                          <a:latin typeface="Arial"/>
                          <a:cs typeface="Arial"/>
                        </a:rPr>
                        <a:t>tensor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rank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5">
                          <a:latin typeface="Andale Mono"/>
                          <a:cs typeface="Andale Mono"/>
                        </a:rPr>
                        <a:t>n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R="205104">
                        <a:lnSpc>
                          <a:spcPct val="100000"/>
                        </a:lnSpc>
                        <a:spcBef>
                          <a:spcPts val="2445"/>
                        </a:spcBef>
                      </a:pPr>
                      <a:r>
                        <a:rPr dirty="0" sz="2450" spc="-235">
                          <a:latin typeface="Andale Mono"/>
                          <a:cs typeface="Andale Mono"/>
                        </a:rPr>
                        <a:t>tensor.ndim</a:t>
                      </a:r>
                      <a:r>
                        <a:rPr dirty="0" sz="2450" spc="-445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450" spc="-125">
                          <a:latin typeface="Andale Mono"/>
                          <a:cs typeface="Andale Mono"/>
                        </a:rPr>
                        <a:t>or</a:t>
                      </a:r>
                      <a:r>
                        <a:rPr dirty="0" sz="2450" spc="-44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450" spc="-155">
                          <a:latin typeface="Andale Mono"/>
                          <a:cs typeface="Andale Mono"/>
                        </a:rPr>
                        <a:t>tensor.size()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1053465" marR="253365" indent="-725170">
                        <a:lnSpc>
                          <a:spcPct val="109400"/>
                        </a:lnSpc>
                        <a:spcBef>
                          <a:spcPts val="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Speci&lt;c</a:t>
                      </a:r>
                      <a:r>
                        <a:rPr dirty="0" sz="245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0">
                          <a:latin typeface="Arial"/>
                          <a:cs typeface="Arial"/>
                        </a:rPr>
                        <a:t>axis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60">
                          <a:latin typeface="Arial"/>
                          <a:cs typeface="Arial"/>
                        </a:rPr>
                        <a:t>dimension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30">
                          <a:latin typeface="Arial"/>
                          <a:cs typeface="Arial"/>
                        </a:rPr>
                        <a:t>(e.g.</a:t>
                      </a:r>
                      <a:r>
                        <a:rPr dirty="0" sz="24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0">
                          <a:latin typeface="Arial"/>
                          <a:cs typeface="Arial"/>
                        </a:rPr>
                        <a:t>“1st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axis”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0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245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65">
                          <a:latin typeface="Arial"/>
                          <a:cs typeface="Arial"/>
                        </a:rPr>
                        <a:t>“0th</a:t>
                      </a:r>
                      <a:r>
                        <a:rPr dirty="0" sz="245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50">
                          <a:latin typeface="Arial"/>
                          <a:cs typeface="Arial"/>
                        </a:rPr>
                        <a:t>dimension”)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 marR="137160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dirty="0" sz="2450" spc="11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4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80">
                          <a:latin typeface="Arial"/>
                          <a:cs typeface="Arial"/>
                        </a:rPr>
                        <a:t>particular</a:t>
                      </a:r>
                      <a:r>
                        <a:rPr dirty="0" sz="24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60">
                          <a:latin typeface="Arial"/>
                          <a:cs typeface="Arial"/>
                        </a:rPr>
                        <a:t>dimension</a:t>
                      </a:r>
                      <a:r>
                        <a:rPr dirty="0" sz="245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16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4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45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tensor.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 marR="205740">
                        <a:lnSpc>
                          <a:spcPct val="100000"/>
                        </a:lnSpc>
                        <a:spcBef>
                          <a:spcPts val="2445"/>
                        </a:spcBef>
                      </a:pPr>
                      <a:r>
                        <a:rPr dirty="0" sz="2450" spc="-225">
                          <a:latin typeface="Andale Mono"/>
                          <a:cs typeface="Andale Mono"/>
                        </a:rPr>
                        <a:t>tensor[0],</a:t>
                      </a:r>
                      <a:r>
                        <a:rPr dirty="0" sz="2450" spc="-45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450" spc="-229">
                          <a:latin typeface="Andale Mono"/>
                          <a:cs typeface="Andale Mono"/>
                        </a:rPr>
                        <a:t>tensor[:,</a:t>
                      </a:r>
                      <a:r>
                        <a:rPr dirty="0" sz="2450" spc="-450">
                          <a:latin typeface="Andale Mono"/>
                          <a:cs typeface="Andale Mono"/>
                        </a:rPr>
                        <a:t> </a:t>
                      </a:r>
                      <a:r>
                        <a:rPr dirty="0" sz="2450" spc="-25">
                          <a:latin typeface="Andale Mono"/>
                          <a:cs typeface="Andale Mono"/>
                        </a:rPr>
                        <a:t>1]…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B="0" marT="0"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9030" y="592708"/>
            <a:ext cx="4470525" cy="535036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0678" y="6001567"/>
            <a:ext cx="6965254" cy="489882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559" y="6565075"/>
            <a:ext cx="4576034" cy="1681692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05793" y="408166"/>
            <a:ext cx="19370675" cy="10492740"/>
            <a:chOff x="205793" y="408166"/>
            <a:chExt cx="19370675" cy="1049274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6555" y="408166"/>
              <a:ext cx="7468308" cy="57194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93" y="905874"/>
              <a:ext cx="7664050" cy="547609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204799" y="4222932"/>
              <a:ext cx="2139315" cy="796290"/>
            </a:xfrm>
            <a:custGeom>
              <a:avLst/>
              <a:gdLst/>
              <a:ahLst/>
              <a:cxnLst/>
              <a:rect l="l" t="t" r="r" b="b"/>
              <a:pathLst>
                <a:path w="2139315" h="796289">
                  <a:moveTo>
                    <a:pt x="264683" y="0"/>
                  </a:moveTo>
                  <a:lnTo>
                    <a:pt x="1874329" y="0"/>
                  </a:lnTo>
                  <a:lnTo>
                    <a:pt x="1926999" y="202"/>
                  </a:lnTo>
                  <a:lnTo>
                    <a:pt x="1969476" y="1621"/>
                  </a:lnTo>
                  <a:lnTo>
                    <a:pt x="2029671" y="12970"/>
                  </a:lnTo>
                  <a:lnTo>
                    <a:pt x="2088538" y="50473"/>
                  </a:lnTo>
                  <a:lnTo>
                    <a:pt x="2126042" y="109341"/>
                  </a:lnTo>
                  <a:lnTo>
                    <a:pt x="2137391" y="169536"/>
                  </a:lnTo>
                  <a:lnTo>
                    <a:pt x="2138809" y="212012"/>
                  </a:lnTo>
                  <a:lnTo>
                    <a:pt x="2139012" y="264683"/>
                  </a:lnTo>
                  <a:lnTo>
                    <a:pt x="2139012" y="531079"/>
                  </a:lnTo>
                  <a:lnTo>
                    <a:pt x="2138809" y="583750"/>
                  </a:lnTo>
                  <a:lnTo>
                    <a:pt x="2137391" y="626226"/>
                  </a:lnTo>
                  <a:lnTo>
                    <a:pt x="2126042" y="686421"/>
                  </a:lnTo>
                  <a:lnTo>
                    <a:pt x="2088538" y="745289"/>
                  </a:lnTo>
                  <a:lnTo>
                    <a:pt x="2029671" y="782792"/>
                  </a:lnTo>
                  <a:lnTo>
                    <a:pt x="1969476" y="794141"/>
                  </a:lnTo>
                  <a:lnTo>
                    <a:pt x="1926999" y="795560"/>
                  </a:lnTo>
                  <a:lnTo>
                    <a:pt x="1874329" y="795762"/>
                  </a:lnTo>
                  <a:lnTo>
                    <a:pt x="264683" y="795762"/>
                  </a:lnTo>
                  <a:lnTo>
                    <a:pt x="212012" y="795560"/>
                  </a:lnTo>
                  <a:lnTo>
                    <a:pt x="169536" y="794141"/>
                  </a:lnTo>
                  <a:lnTo>
                    <a:pt x="109341" y="782792"/>
                  </a:lnTo>
                  <a:lnTo>
                    <a:pt x="50473" y="745289"/>
                  </a:lnTo>
                  <a:lnTo>
                    <a:pt x="12970" y="686421"/>
                  </a:lnTo>
                  <a:lnTo>
                    <a:pt x="1621" y="626226"/>
                  </a:lnTo>
                  <a:lnTo>
                    <a:pt x="202" y="583750"/>
                  </a:lnTo>
                  <a:lnTo>
                    <a:pt x="0" y="531079"/>
                  </a:lnTo>
                  <a:lnTo>
                    <a:pt x="0" y="264683"/>
                  </a:lnTo>
                  <a:lnTo>
                    <a:pt x="202" y="212012"/>
                  </a:lnTo>
                  <a:lnTo>
                    <a:pt x="1621" y="169536"/>
                  </a:lnTo>
                  <a:lnTo>
                    <a:pt x="12970" y="109341"/>
                  </a:lnTo>
                  <a:lnTo>
                    <a:pt x="50473" y="50473"/>
                  </a:lnTo>
                  <a:lnTo>
                    <a:pt x="109341" y="12970"/>
                  </a:lnTo>
                  <a:lnTo>
                    <a:pt x="169536" y="1621"/>
                  </a:lnTo>
                  <a:lnTo>
                    <a:pt x="212012" y="202"/>
                  </a:lnTo>
                  <a:lnTo>
                    <a:pt x="264683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1332" y="5261633"/>
              <a:ext cx="2233930" cy="297815"/>
            </a:xfrm>
            <a:custGeom>
              <a:avLst/>
              <a:gdLst/>
              <a:ahLst/>
              <a:cxnLst/>
              <a:rect l="l" t="t" r="r" b="b"/>
              <a:pathLst>
                <a:path w="2233930" h="297814">
                  <a:moveTo>
                    <a:pt x="227171" y="0"/>
                  </a:moveTo>
                  <a:lnTo>
                    <a:pt x="2006480" y="0"/>
                  </a:lnTo>
                  <a:lnTo>
                    <a:pt x="2050351" y="140"/>
                  </a:lnTo>
                  <a:lnTo>
                    <a:pt x="2113834" y="3780"/>
                  </a:lnTo>
                  <a:lnTo>
                    <a:pt x="2165050" y="23373"/>
                  </a:lnTo>
                  <a:lnTo>
                    <a:pt x="2210278" y="68601"/>
                  </a:lnTo>
                  <a:lnTo>
                    <a:pt x="2228591" y="110157"/>
                  </a:lnTo>
                  <a:lnTo>
                    <a:pt x="2233652" y="148607"/>
                  </a:lnTo>
                  <a:lnTo>
                    <a:pt x="2233085" y="161572"/>
                  </a:lnTo>
                  <a:lnTo>
                    <a:pt x="2224690" y="199434"/>
                  </a:lnTo>
                  <a:lnTo>
                    <a:pt x="2190125" y="253689"/>
                  </a:lnTo>
                  <a:lnTo>
                    <a:pt x="2135871" y="288253"/>
                  </a:lnTo>
                  <a:lnTo>
                    <a:pt x="2085732" y="296095"/>
                  </a:lnTo>
                  <a:lnTo>
                    <a:pt x="2006480" y="297215"/>
                  </a:lnTo>
                  <a:lnTo>
                    <a:pt x="227171" y="297215"/>
                  </a:lnTo>
                  <a:lnTo>
                    <a:pt x="183300" y="297075"/>
                  </a:lnTo>
                  <a:lnTo>
                    <a:pt x="119817" y="293434"/>
                  </a:lnTo>
                  <a:lnTo>
                    <a:pt x="68601" y="273842"/>
                  </a:lnTo>
                  <a:lnTo>
                    <a:pt x="23373" y="228614"/>
                  </a:lnTo>
                  <a:lnTo>
                    <a:pt x="5060" y="187058"/>
                  </a:lnTo>
                  <a:lnTo>
                    <a:pt x="0" y="148607"/>
                  </a:lnTo>
                  <a:lnTo>
                    <a:pt x="566" y="135643"/>
                  </a:lnTo>
                  <a:lnTo>
                    <a:pt x="8962" y="97780"/>
                  </a:lnTo>
                  <a:lnTo>
                    <a:pt x="43526" y="43526"/>
                  </a:lnTo>
                  <a:lnTo>
                    <a:pt x="97780" y="8962"/>
                  </a:lnTo>
                  <a:lnTo>
                    <a:pt x="147919" y="1120"/>
                  </a:lnTo>
                  <a:lnTo>
                    <a:pt x="227171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8622" y="6001567"/>
              <a:ext cx="7367830" cy="489882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3763" y="7567498"/>
              <a:ext cx="4029544" cy="221196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2854143" y="8037640"/>
              <a:ext cx="2002789" cy="218440"/>
            </a:xfrm>
            <a:custGeom>
              <a:avLst/>
              <a:gdLst/>
              <a:ahLst/>
              <a:cxnLst/>
              <a:rect l="l" t="t" r="r" b="b"/>
              <a:pathLst>
                <a:path w="2002790" h="218440">
                  <a:moveTo>
                    <a:pt x="166882" y="0"/>
                  </a:moveTo>
                  <a:lnTo>
                    <a:pt x="1835881" y="0"/>
                  </a:lnTo>
                  <a:lnTo>
                    <a:pt x="1868109" y="102"/>
                  </a:lnTo>
                  <a:lnTo>
                    <a:pt x="1914745" y="2777"/>
                  </a:lnTo>
                  <a:lnTo>
                    <a:pt x="1952368" y="17170"/>
                  </a:lnTo>
                  <a:lnTo>
                    <a:pt x="1985593" y="50395"/>
                  </a:lnTo>
                  <a:lnTo>
                    <a:pt x="2001105" y="90211"/>
                  </a:lnTo>
                  <a:lnTo>
                    <a:pt x="2002764" y="109168"/>
                  </a:lnTo>
                  <a:lnTo>
                    <a:pt x="2002347" y="118692"/>
                  </a:lnTo>
                  <a:lnTo>
                    <a:pt x="1985593" y="167942"/>
                  </a:lnTo>
                  <a:lnTo>
                    <a:pt x="1952368" y="201167"/>
                  </a:lnTo>
                  <a:lnTo>
                    <a:pt x="1914745" y="215560"/>
                  </a:lnTo>
                  <a:lnTo>
                    <a:pt x="1868109" y="218234"/>
                  </a:lnTo>
                  <a:lnTo>
                    <a:pt x="1835881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561978" y="7591397"/>
              <a:ext cx="455295" cy="613410"/>
            </a:xfrm>
            <a:custGeom>
              <a:avLst/>
              <a:gdLst/>
              <a:ahLst/>
              <a:cxnLst/>
              <a:rect l="l" t="t" r="r" b="b"/>
              <a:pathLst>
                <a:path w="455294" h="613409">
                  <a:moveTo>
                    <a:pt x="0" y="0"/>
                  </a:moveTo>
                  <a:lnTo>
                    <a:pt x="455217" y="613345"/>
                  </a:lnTo>
                </a:path>
              </a:pathLst>
            </a:custGeom>
            <a:ln w="10470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584866" y="9135830"/>
              <a:ext cx="409575" cy="623570"/>
            </a:xfrm>
            <a:custGeom>
              <a:avLst/>
              <a:gdLst/>
              <a:ahLst/>
              <a:cxnLst/>
              <a:rect l="l" t="t" r="r" b="b"/>
              <a:pathLst>
                <a:path w="409575" h="623570">
                  <a:moveTo>
                    <a:pt x="409453" y="0"/>
                  </a:moveTo>
                  <a:lnTo>
                    <a:pt x="0" y="623514"/>
                  </a:lnTo>
                </a:path>
              </a:pathLst>
            </a:custGeom>
            <a:ln w="10470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97380" y="7500189"/>
              <a:ext cx="3555365" cy="1073150"/>
            </a:xfrm>
            <a:custGeom>
              <a:avLst/>
              <a:gdLst/>
              <a:ahLst/>
              <a:cxnLst/>
              <a:rect l="l" t="t" r="r" b="b"/>
              <a:pathLst>
                <a:path w="3555365" h="1073150">
                  <a:moveTo>
                    <a:pt x="356848" y="0"/>
                  </a:moveTo>
                  <a:lnTo>
                    <a:pt x="3198045" y="0"/>
                  </a:lnTo>
                  <a:lnTo>
                    <a:pt x="3269055" y="273"/>
                  </a:lnTo>
                  <a:lnTo>
                    <a:pt x="3326322" y="2185"/>
                  </a:lnTo>
                  <a:lnTo>
                    <a:pt x="3371809" y="7377"/>
                  </a:lnTo>
                  <a:lnTo>
                    <a:pt x="3450163" y="38568"/>
                  </a:lnTo>
                  <a:lnTo>
                    <a:pt x="3486844" y="68048"/>
                  </a:lnTo>
                  <a:lnTo>
                    <a:pt x="3516324" y="104729"/>
                  </a:lnTo>
                  <a:lnTo>
                    <a:pt x="3537405" y="147414"/>
                  </a:lnTo>
                  <a:lnTo>
                    <a:pt x="3552706" y="228570"/>
                  </a:lnTo>
                  <a:lnTo>
                    <a:pt x="3554619" y="285837"/>
                  </a:lnTo>
                  <a:lnTo>
                    <a:pt x="3554892" y="356848"/>
                  </a:lnTo>
                  <a:lnTo>
                    <a:pt x="3554892" y="716005"/>
                  </a:lnTo>
                  <a:lnTo>
                    <a:pt x="3554619" y="787016"/>
                  </a:lnTo>
                  <a:lnTo>
                    <a:pt x="3552706" y="844283"/>
                  </a:lnTo>
                  <a:lnTo>
                    <a:pt x="3547515" y="889769"/>
                  </a:lnTo>
                  <a:lnTo>
                    <a:pt x="3516324" y="968123"/>
                  </a:lnTo>
                  <a:lnTo>
                    <a:pt x="3486844" y="1004804"/>
                  </a:lnTo>
                  <a:lnTo>
                    <a:pt x="3450163" y="1034284"/>
                  </a:lnTo>
                  <a:lnTo>
                    <a:pt x="3407478" y="1055365"/>
                  </a:lnTo>
                  <a:lnTo>
                    <a:pt x="3326322" y="1070667"/>
                  </a:lnTo>
                  <a:lnTo>
                    <a:pt x="3269055" y="1072579"/>
                  </a:lnTo>
                  <a:lnTo>
                    <a:pt x="3198045" y="1072853"/>
                  </a:lnTo>
                  <a:lnTo>
                    <a:pt x="356848" y="1072853"/>
                  </a:lnTo>
                  <a:lnTo>
                    <a:pt x="285837" y="1072579"/>
                  </a:lnTo>
                  <a:lnTo>
                    <a:pt x="228570" y="1070667"/>
                  </a:lnTo>
                  <a:lnTo>
                    <a:pt x="183083" y="1065475"/>
                  </a:lnTo>
                  <a:lnTo>
                    <a:pt x="104729" y="1034284"/>
                  </a:lnTo>
                  <a:lnTo>
                    <a:pt x="68048" y="1004804"/>
                  </a:lnTo>
                  <a:lnTo>
                    <a:pt x="38568" y="968123"/>
                  </a:lnTo>
                  <a:lnTo>
                    <a:pt x="17487" y="925438"/>
                  </a:lnTo>
                  <a:lnTo>
                    <a:pt x="2185" y="844283"/>
                  </a:lnTo>
                  <a:lnTo>
                    <a:pt x="273" y="787016"/>
                  </a:lnTo>
                  <a:lnTo>
                    <a:pt x="0" y="716005"/>
                  </a:lnTo>
                  <a:lnTo>
                    <a:pt x="0" y="356848"/>
                  </a:lnTo>
                  <a:lnTo>
                    <a:pt x="273" y="285837"/>
                  </a:lnTo>
                  <a:lnTo>
                    <a:pt x="2185" y="228570"/>
                  </a:lnTo>
                  <a:lnTo>
                    <a:pt x="7377" y="183083"/>
                  </a:lnTo>
                  <a:lnTo>
                    <a:pt x="38568" y="104729"/>
                  </a:lnTo>
                  <a:lnTo>
                    <a:pt x="68048" y="68048"/>
                  </a:lnTo>
                  <a:lnTo>
                    <a:pt x="104729" y="38568"/>
                  </a:lnTo>
                  <a:lnTo>
                    <a:pt x="147414" y="17487"/>
                  </a:lnTo>
                  <a:lnTo>
                    <a:pt x="228570" y="2185"/>
                  </a:lnTo>
                  <a:lnTo>
                    <a:pt x="285837" y="273"/>
                  </a:lnTo>
                  <a:lnTo>
                    <a:pt x="356848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63520" y="356732"/>
            <a:ext cx="19177635" cy="488823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1"/>
                </a:lnTo>
                <a:lnTo>
                  <a:pt x="99184" y="11769"/>
                </a:lnTo>
                <a:lnTo>
                  <a:pt x="45784" y="45783"/>
                </a:lnTo>
                <a:lnTo>
                  <a:pt x="11765" y="99180"/>
                </a:lnTo>
                <a:lnTo>
                  <a:pt x="1470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4647750"/>
                </a:lnTo>
                <a:lnTo>
                  <a:pt x="183" y="4695528"/>
                </a:lnTo>
                <a:lnTo>
                  <a:pt x="1470" y="4734059"/>
                </a:lnTo>
                <a:lnTo>
                  <a:pt x="11765" y="4788663"/>
                </a:lnTo>
                <a:lnTo>
                  <a:pt x="45784" y="4842063"/>
                </a:lnTo>
                <a:lnTo>
                  <a:pt x="99184" y="4876082"/>
                </a:lnTo>
                <a:lnTo>
                  <a:pt x="153788" y="4886377"/>
                </a:lnTo>
                <a:lnTo>
                  <a:pt x="192318" y="4887664"/>
                </a:lnTo>
                <a:lnTo>
                  <a:pt x="240097" y="4887848"/>
                </a:lnTo>
                <a:lnTo>
                  <a:pt x="18936967" y="4887848"/>
                </a:lnTo>
                <a:lnTo>
                  <a:pt x="18984742" y="4887664"/>
                </a:lnTo>
                <a:lnTo>
                  <a:pt x="19023272" y="4886377"/>
                </a:lnTo>
                <a:lnTo>
                  <a:pt x="19077874" y="4876082"/>
                </a:lnTo>
                <a:lnTo>
                  <a:pt x="19131275" y="4842063"/>
                </a:lnTo>
                <a:lnTo>
                  <a:pt x="19165295" y="4788663"/>
                </a:lnTo>
                <a:lnTo>
                  <a:pt x="19175584" y="4734059"/>
                </a:lnTo>
                <a:lnTo>
                  <a:pt x="19176870" y="4695528"/>
                </a:lnTo>
                <a:lnTo>
                  <a:pt x="19177054" y="4647750"/>
                </a:lnTo>
                <a:lnTo>
                  <a:pt x="19177054" y="240097"/>
                </a:lnTo>
                <a:lnTo>
                  <a:pt x="19176870" y="192318"/>
                </a:lnTo>
                <a:lnTo>
                  <a:pt x="19175584" y="153787"/>
                </a:lnTo>
                <a:lnTo>
                  <a:pt x="19165295" y="99180"/>
                </a:lnTo>
                <a:lnTo>
                  <a:pt x="19131275" y="45783"/>
                </a:lnTo>
                <a:lnTo>
                  <a:pt x="19077874" y="11769"/>
                </a:lnTo>
                <a:lnTo>
                  <a:pt x="19023272" y="1471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00A2FF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09402" y="1231710"/>
            <a:ext cx="1270635" cy="3138170"/>
          </a:xfrm>
          <a:prstGeom prst="rect">
            <a:avLst/>
          </a:prstGeom>
        </p:spPr>
        <p:txBody>
          <a:bodyPr wrap="square" lIns="0" tIns="4445" rIns="0" bIns="0" rtlCol="0" vert="vert270">
            <a:spAutoFit/>
          </a:bodyPr>
          <a:lstStyle/>
          <a:p>
            <a:pPr marL="12700" marR="5080" indent="346075">
              <a:lnSpc>
                <a:spcPts val="4860"/>
              </a:lnSpc>
              <a:spcBef>
                <a:spcPts val="35"/>
              </a:spcBef>
            </a:pPr>
            <a:r>
              <a:rPr dirty="0" sz="3800" spc="100">
                <a:solidFill>
                  <a:srgbClr val="FFFFFF"/>
                </a:solidFill>
                <a:latin typeface="Arial"/>
                <a:cs typeface="Arial"/>
              </a:rPr>
              <a:t>Traditional </a:t>
            </a:r>
            <a:r>
              <a:rPr dirty="0" sz="3800" spc="165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endParaRPr sz="3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63520" y="5758849"/>
            <a:ext cx="19177635" cy="488823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84" y="11765"/>
                </a:lnTo>
                <a:lnTo>
                  <a:pt x="45784" y="45784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4647752"/>
                </a:lnTo>
                <a:lnTo>
                  <a:pt x="183" y="4695530"/>
                </a:lnTo>
                <a:lnTo>
                  <a:pt x="1470" y="4734061"/>
                </a:lnTo>
                <a:lnTo>
                  <a:pt x="11765" y="4788664"/>
                </a:lnTo>
                <a:lnTo>
                  <a:pt x="45784" y="4842064"/>
                </a:lnTo>
                <a:lnTo>
                  <a:pt x="99184" y="4876083"/>
                </a:lnTo>
                <a:lnTo>
                  <a:pt x="153788" y="4886378"/>
                </a:lnTo>
                <a:lnTo>
                  <a:pt x="192318" y="4887665"/>
                </a:lnTo>
                <a:lnTo>
                  <a:pt x="240097" y="4887849"/>
                </a:lnTo>
                <a:lnTo>
                  <a:pt x="18936967" y="4887849"/>
                </a:lnTo>
                <a:lnTo>
                  <a:pt x="18984742" y="4887665"/>
                </a:lnTo>
                <a:lnTo>
                  <a:pt x="19023272" y="4886378"/>
                </a:lnTo>
                <a:lnTo>
                  <a:pt x="19077874" y="4876083"/>
                </a:lnTo>
                <a:lnTo>
                  <a:pt x="19131275" y="4842064"/>
                </a:lnTo>
                <a:lnTo>
                  <a:pt x="19165295" y="4788664"/>
                </a:lnTo>
                <a:lnTo>
                  <a:pt x="19175584" y="4734061"/>
                </a:lnTo>
                <a:lnTo>
                  <a:pt x="19176870" y="4695530"/>
                </a:lnTo>
                <a:lnTo>
                  <a:pt x="19177054" y="4647752"/>
                </a:lnTo>
                <a:lnTo>
                  <a:pt x="19177054" y="240097"/>
                </a:lnTo>
                <a:lnTo>
                  <a:pt x="19176870" y="192319"/>
                </a:lnTo>
                <a:lnTo>
                  <a:pt x="19175584" y="153788"/>
                </a:lnTo>
                <a:lnTo>
                  <a:pt x="19165295" y="99184"/>
                </a:lnTo>
                <a:lnTo>
                  <a:pt x="19131275" y="45784"/>
                </a:lnTo>
                <a:lnTo>
                  <a:pt x="19077874" y="11765"/>
                </a:lnTo>
                <a:lnTo>
                  <a:pt x="19023272" y="1470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18E7CF">
              <a:alpha val="9015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794659" y="9859"/>
            <a:ext cx="17738725" cy="4951730"/>
            <a:chOff x="1794659" y="9859"/>
            <a:chExt cx="17738725" cy="4951730"/>
          </a:xfrm>
        </p:grpSpPr>
        <p:sp>
          <p:nvSpPr>
            <p:cNvPr id="6" name="object 6" descr=""/>
            <p:cNvSpPr/>
            <p:nvPr/>
          </p:nvSpPr>
          <p:spPr>
            <a:xfrm>
              <a:off x="13561639" y="2188415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4">
                  <a:moveTo>
                    <a:pt x="376951" y="0"/>
                  </a:moveTo>
                  <a:lnTo>
                    <a:pt x="376951" y="356010"/>
                  </a:lnTo>
                  <a:lnTo>
                    <a:pt x="0" y="356010"/>
                  </a:lnTo>
                  <a:lnTo>
                    <a:pt x="0" y="691078"/>
                  </a:lnTo>
                  <a:lnTo>
                    <a:pt x="376951" y="691078"/>
                  </a:lnTo>
                  <a:lnTo>
                    <a:pt x="376951" y="1047088"/>
                  </a:lnTo>
                  <a:lnTo>
                    <a:pt x="1047088" y="523544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18E7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659" y="1090413"/>
              <a:ext cx="2790357" cy="27903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3138" y="1147843"/>
              <a:ext cx="2675499" cy="26754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1555" y="9859"/>
              <a:ext cx="4951467" cy="495146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55984" y="6271138"/>
            <a:ext cx="1270635" cy="3863340"/>
          </a:xfrm>
          <a:prstGeom prst="rect">
            <a:avLst/>
          </a:prstGeom>
        </p:spPr>
        <p:txBody>
          <a:bodyPr wrap="square" lIns="0" tIns="4445" rIns="0" bIns="0" rtlCol="0" vert="vert270">
            <a:spAutoFit/>
          </a:bodyPr>
          <a:lstStyle/>
          <a:p>
            <a:pPr marL="826135" marR="5080" indent="-814069">
              <a:lnSpc>
                <a:spcPts val="4860"/>
              </a:lnSpc>
              <a:spcBef>
                <a:spcPts val="35"/>
              </a:spcBef>
            </a:pPr>
            <a:r>
              <a:rPr dirty="0" sz="3800" spc="8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38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9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3800" spc="18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825508" y="5411977"/>
            <a:ext cx="10185400" cy="4951730"/>
            <a:chOff x="1825508" y="5411977"/>
            <a:chExt cx="10185400" cy="495173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508" y="6491492"/>
              <a:ext cx="2790357" cy="279035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987" y="6548921"/>
              <a:ext cx="2675499" cy="26754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9356" y="5411977"/>
              <a:ext cx="4951467" cy="4951467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6067245" y="9653833"/>
            <a:ext cx="287528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55" b="1">
                <a:solidFill>
                  <a:srgbClr val="FFFFFF"/>
                </a:solidFill>
                <a:latin typeface="Arial"/>
                <a:cs typeface="Arial"/>
              </a:rPr>
              <a:t>Starts</a:t>
            </a:r>
            <a:r>
              <a:rPr dirty="0" sz="4250" spc="-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25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425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2148384" y="7364167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3978662" y="5916593"/>
            <a:ext cx="111506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887278" y="5916593"/>
            <a:ext cx="12960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15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704353" y="1260836"/>
            <a:ext cx="5485765" cy="238188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502920" indent="-49085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190">
                <a:solidFill>
                  <a:srgbClr val="FFFFFF"/>
                </a:solidFill>
                <a:latin typeface="Arial"/>
                <a:cs typeface="Arial"/>
              </a:rPr>
              <a:t>Cut</a:t>
            </a:r>
            <a:r>
              <a:rPr dirty="0" sz="28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Season</a:t>
            </a:r>
            <a:r>
              <a:rPr dirty="0" sz="28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Preheat</a:t>
            </a:r>
            <a:r>
              <a:rPr dirty="0" sz="28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oven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145">
                <a:solidFill>
                  <a:srgbClr val="FFFFFF"/>
                </a:solidFill>
                <a:latin typeface="Arial"/>
                <a:cs typeface="Arial"/>
              </a:rPr>
              <a:t>Cook</a:t>
            </a:r>
            <a:r>
              <a:rPr dirty="0" sz="28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r>
              <a:rPr dirty="0" sz="28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2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50">
                <a:solidFill>
                  <a:srgbClr val="FFFFFF"/>
                </a:solidFill>
                <a:latin typeface="Arial"/>
                <a:cs typeface="Arial"/>
              </a:rPr>
              <a:t>30-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minutes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21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285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67245" y="4251714"/>
            <a:ext cx="287528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55" b="1">
                <a:solidFill>
                  <a:srgbClr val="FFFFFF"/>
                </a:solidFill>
                <a:latin typeface="Arial"/>
                <a:cs typeface="Arial"/>
              </a:rPr>
              <a:t>Starts</a:t>
            </a:r>
            <a:r>
              <a:rPr dirty="0" sz="4250" spc="-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25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42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973762" y="394271"/>
            <a:ext cx="1115060" cy="4654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114"/>
              <a:t>Inputs</a:t>
            </a:r>
            <a:endParaRPr sz="2850"/>
          </a:p>
        </p:txBody>
      </p:sp>
      <p:sp>
        <p:nvSpPr>
          <p:cNvPr id="22" name="object 22" descr=""/>
          <p:cNvSpPr txBox="1"/>
          <p:nvPr/>
        </p:nvSpPr>
        <p:spPr>
          <a:xfrm>
            <a:off x="9072246" y="394271"/>
            <a:ext cx="93980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150880" y="4251714"/>
            <a:ext cx="168719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10" b="1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6409480" y="394271"/>
            <a:ext cx="129603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215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8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5187947" y="9618553"/>
            <a:ext cx="293687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75" b="1">
                <a:solidFill>
                  <a:srgbClr val="FFFFFF"/>
                </a:solidFill>
                <a:latin typeface="Arial"/>
                <a:cs typeface="Arial"/>
              </a:rPr>
              <a:t>Figures</a:t>
            </a:r>
            <a:r>
              <a:rPr dirty="0" sz="425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25" b="1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42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3908425" y="5913442"/>
            <a:ext cx="5485765" cy="31311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0160">
              <a:lnSpc>
                <a:spcPct val="100000"/>
              </a:lnSpc>
              <a:spcBef>
                <a:spcPts val="135"/>
              </a:spcBef>
            </a:pPr>
            <a:r>
              <a:rPr dirty="0" sz="2850" spc="-1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73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190">
                <a:solidFill>
                  <a:srgbClr val="FFFFFF"/>
                </a:solidFill>
                <a:latin typeface="Arial"/>
                <a:cs typeface="Arial"/>
              </a:rPr>
              <a:t>Cut</a:t>
            </a:r>
            <a:r>
              <a:rPr dirty="0" sz="28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>
                <a:solidFill>
                  <a:srgbClr val="FFFFFF"/>
                </a:solidFill>
                <a:latin typeface="Arial"/>
                <a:cs typeface="Arial"/>
              </a:rPr>
              <a:t>Season</a:t>
            </a:r>
            <a:r>
              <a:rPr dirty="0" sz="28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75">
                <a:solidFill>
                  <a:srgbClr val="FFFFFF"/>
                </a:solidFill>
                <a:latin typeface="Arial"/>
                <a:cs typeface="Arial"/>
              </a:rPr>
              <a:t>Preheat</a:t>
            </a:r>
            <a:r>
              <a:rPr dirty="0" sz="285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Arial"/>
                <a:cs typeface="Arial"/>
              </a:rPr>
              <a:t>oven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145">
                <a:solidFill>
                  <a:srgbClr val="FFFFFF"/>
                </a:solidFill>
                <a:latin typeface="Arial"/>
                <a:cs typeface="Arial"/>
              </a:rPr>
              <a:t>Cook</a:t>
            </a:r>
            <a:r>
              <a:rPr dirty="0" sz="28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14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r>
              <a:rPr dirty="0" sz="28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21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50">
                <a:solidFill>
                  <a:srgbClr val="FFFFFF"/>
                </a:solidFill>
                <a:latin typeface="Arial"/>
                <a:cs typeface="Arial"/>
              </a:rPr>
              <a:t>30-</a:t>
            </a:r>
            <a:r>
              <a:rPr dirty="0" sz="2850" spc="95">
                <a:solidFill>
                  <a:srgbClr val="FFFFFF"/>
                </a:solidFill>
                <a:latin typeface="Arial"/>
                <a:cs typeface="Arial"/>
              </a:rPr>
              <a:t>minutes</a:t>
            </a:r>
            <a:endParaRPr sz="285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dirty="0" sz="2850" spc="21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285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6478885" cy="288417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dirty="0" sz="9450" spc="445"/>
              <a:t>“Why</a:t>
            </a:r>
            <a:r>
              <a:rPr dirty="0" sz="9450" spc="-975"/>
              <a:t> </a:t>
            </a:r>
            <a:r>
              <a:rPr dirty="0" sz="9450" spc="-35"/>
              <a:t>use</a:t>
            </a:r>
            <a:r>
              <a:rPr dirty="0" sz="9450" spc="-969"/>
              <a:t> </a:t>
            </a:r>
            <a:r>
              <a:rPr dirty="0" sz="9450" spc="140"/>
              <a:t>machine</a:t>
            </a:r>
            <a:r>
              <a:rPr dirty="0" sz="9450" spc="-969"/>
              <a:t> </a:t>
            </a:r>
            <a:r>
              <a:rPr dirty="0" sz="9450" spc="125"/>
              <a:t>learning</a:t>
            </a:r>
            <a:r>
              <a:rPr dirty="0" sz="9450" spc="-969"/>
              <a:t> </a:t>
            </a:r>
            <a:r>
              <a:rPr dirty="0" sz="9450" spc="110"/>
              <a:t>(or </a:t>
            </a:r>
            <a:r>
              <a:rPr dirty="0" sz="9450" spc="340"/>
              <a:t>deep</a:t>
            </a:r>
            <a:r>
              <a:rPr dirty="0" sz="9450" spc="-985"/>
              <a:t> </a:t>
            </a:r>
            <a:r>
              <a:rPr dirty="0" sz="9450" spc="105"/>
              <a:t>learning)?”</a:t>
            </a:r>
            <a:endParaRPr sz="94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2507" y="4341029"/>
            <a:ext cx="18721705" cy="2533650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12700" marR="5080" indent="2136775">
              <a:lnSpc>
                <a:spcPts val="9170"/>
              </a:lnSpc>
              <a:spcBef>
                <a:spcPts val="1580"/>
              </a:spcBef>
            </a:pPr>
            <a:r>
              <a:rPr dirty="0" sz="8800" spc="80" b="1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8800" spc="-9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-300" b="1">
                <a:solidFill>
                  <a:srgbClr val="FFFFFF"/>
                </a:solidFill>
                <a:latin typeface="Arial"/>
                <a:cs typeface="Arial"/>
              </a:rPr>
              <a:t>reason:</a:t>
            </a:r>
            <a:r>
              <a:rPr dirty="0" sz="8800" spc="-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-18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8800" spc="-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-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800" spc="-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140">
                <a:solidFill>
                  <a:srgbClr val="FFFFFF"/>
                </a:solidFill>
                <a:latin typeface="Arial"/>
                <a:cs typeface="Arial"/>
              </a:rPr>
              <a:t>complex </a:t>
            </a:r>
            <a:r>
              <a:rPr dirty="0" sz="8800" spc="100">
                <a:solidFill>
                  <a:srgbClr val="FFFFFF"/>
                </a:solidFill>
                <a:latin typeface="Arial"/>
                <a:cs typeface="Arial"/>
              </a:rPr>
              <a:t>problem,</a:t>
            </a:r>
            <a:r>
              <a:rPr dirty="0" sz="8800" spc="-8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8800" spc="-8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8800" spc="-8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190">
                <a:solidFill>
                  <a:srgbClr val="FFFFFF"/>
                </a:solidFill>
                <a:latin typeface="Arial"/>
                <a:cs typeface="Arial"/>
              </a:rPr>
              <a:t>think</a:t>
            </a:r>
            <a:r>
              <a:rPr dirty="0" sz="8800" spc="-8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49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800" spc="-8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-185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8800" spc="-8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3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8800" spc="-8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800" spc="-140">
                <a:solidFill>
                  <a:srgbClr val="FFFFFF"/>
                </a:solidFill>
                <a:latin typeface="Arial"/>
                <a:cs typeface="Arial"/>
              </a:rPr>
              <a:t>rules?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 rot="21540000">
            <a:off x="11538425" y="7178201"/>
            <a:ext cx="4018230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85"/>
              </a:lnSpc>
            </a:pPr>
            <a:r>
              <a:rPr dirty="0" sz="4950" b="1">
                <a:solidFill>
                  <a:srgbClr val="FFFFFF"/>
                </a:solidFill>
                <a:latin typeface="Bradley Hand"/>
                <a:cs typeface="Bradley Hand"/>
              </a:rPr>
              <a:t>(probably</a:t>
            </a:r>
            <a:r>
              <a:rPr dirty="0" sz="4950" spc="-305" b="1">
                <a:solidFill>
                  <a:srgbClr val="FFFFFF"/>
                </a:solidFill>
                <a:latin typeface="Bradley Hand"/>
                <a:cs typeface="Bradley Hand"/>
              </a:rPr>
              <a:t> </a:t>
            </a:r>
            <a:r>
              <a:rPr dirty="0" baseline="3367" sz="7425" spc="-30" b="1">
                <a:solidFill>
                  <a:srgbClr val="FFFFFF"/>
                </a:solidFill>
                <a:latin typeface="Bradley Hand"/>
                <a:cs typeface="Bradley Hand"/>
              </a:rPr>
              <a:t>not)</a:t>
            </a:r>
            <a:endParaRPr baseline="3367" sz="7425">
              <a:latin typeface="Bradley Hand"/>
              <a:cs typeface="Bradley Han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30"/>
              </a:spcBef>
            </a:pPr>
            <a:r>
              <a:rPr dirty="0" sz="9450" b="1">
                <a:latin typeface="Arial"/>
                <a:cs typeface="Arial"/>
              </a:rPr>
              <a:t>Good</a:t>
            </a:r>
            <a:r>
              <a:rPr dirty="0" sz="9450" spc="-969" b="1">
                <a:latin typeface="Arial"/>
                <a:cs typeface="Arial"/>
              </a:rPr>
              <a:t> </a:t>
            </a:r>
            <a:r>
              <a:rPr dirty="0" sz="9450" spc="-305" b="1">
                <a:latin typeface="Arial"/>
                <a:cs typeface="Arial"/>
              </a:rPr>
              <a:t>reason:</a:t>
            </a:r>
            <a:r>
              <a:rPr dirty="0" sz="9450" spc="-919" b="1">
                <a:latin typeface="Arial"/>
                <a:cs typeface="Arial"/>
              </a:rPr>
              <a:t> </a:t>
            </a:r>
            <a:r>
              <a:rPr dirty="0" sz="9450" spc="145"/>
              <a:t>Why</a:t>
            </a:r>
            <a:r>
              <a:rPr dirty="0" sz="9450" spc="-855"/>
              <a:t> </a:t>
            </a:r>
            <a:r>
              <a:rPr dirty="0" sz="9450" spc="125"/>
              <a:t>not?</a:t>
            </a:r>
            <a:endParaRPr sz="94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1221008" y="3384357"/>
            <a:ext cx="5245100" cy="188595"/>
          </a:xfrm>
          <a:custGeom>
            <a:avLst/>
            <a:gdLst/>
            <a:ahLst/>
            <a:cxnLst/>
            <a:rect l="l" t="t" r="r" b="b"/>
            <a:pathLst>
              <a:path w="5245100" h="188595">
                <a:moveTo>
                  <a:pt x="0" y="0"/>
                </a:moveTo>
                <a:lnTo>
                  <a:pt x="5245003" y="0"/>
                </a:lnTo>
                <a:lnTo>
                  <a:pt x="5245003" y="188475"/>
                </a:lnTo>
                <a:lnTo>
                  <a:pt x="0" y="188475"/>
                </a:lnTo>
                <a:lnTo>
                  <a:pt x="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239" y="2379817"/>
            <a:ext cx="15305617" cy="654892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388928" y="9018262"/>
            <a:ext cx="504888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2020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Machine</a:t>
            </a:r>
            <a:r>
              <a:rPr dirty="0" u="heavy" sz="1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Learning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Roadmap</a:t>
            </a:r>
            <a:r>
              <a:rPr dirty="0" u="heavy" sz="1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video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70384" y="8827442"/>
            <a:ext cx="13654405" cy="442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—</a:t>
            </a:r>
            <a:r>
              <a:rPr dirty="0" sz="27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wise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Arial"/>
                <a:cs typeface="Arial"/>
              </a:rPr>
              <a:t>engineer…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Arial"/>
                <a:cs typeface="Arial"/>
              </a:rPr>
              <a:t>(actually</a:t>
            </a:r>
            <a:r>
              <a:rPr dirty="0" sz="27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38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7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70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Google’s</a:t>
            </a:r>
            <a:r>
              <a:rPr dirty="0" u="heavy" sz="2700" spc="-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70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Machine</a:t>
            </a:r>
            <a:r>
              <a:rPr dirty="0" u="heavy" sz="2700" spc="-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Learning</a:t>
            </a:r>
            <a:r>
              <a:rPr dirty="0" u="heavy" sz="2700" spc="-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700" spc="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Handbook</a:t>
            </a:r>
            <a:r>
              <a:rPr dirty="0" sz="2700" spc="7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4427" y="3107224"/>
            <a:ext cx="17789525" cy="4110990"/>
          </a:xfrm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marL="10495280">
              <a:lnSpc>
                <a:spcPct val="100000"/>
              </a:lnSpc>
              <a:spcBef>
                <a:spcPts val="655"/>
              </a:spcBef>
            </a:pPr>
            <a:r>
              <a:rPr dirty="0" baseline="3367" sz="7425" b="1">
                <a:latin typeface="Bradley Hand"/>
                <a:cs typeface="Bradley Hand"/>
              </a:rPr>
              <a:t>(maybe</a:t>
            </a:r>
            <a:r>
              <a:rPr dirty="0" baseline="3367" sz="7425" spc="-254" b="1">
                <a:latin typeface="Bradley Hand"/>
                <a:cs typeface="Bradley Hand"/>
              </a:rPr>
              <a:t> </a:t>
            </a:r>
            <a:r>
              <a:rPr dirty="0" baseline="1683" sz="7425" b="1">
                <a:latin typeface="Bradley Hand"/>
                <a:cs typeface="Bradley Hand"/>
              </a:rPr>
              <a:t>not</a:t>
            </a:r>
            <a:r>
              <a:rPr dirty="0" baseline="1683" sz="7425" spc="-247" b="1">
                <a:latin typeface="Bradley Hand"/>
                <a:cs typeface="Bradley Hand"/>
              </a:rPr>
              <a:t> </a:t>
            </a:r>
            <a:r>
              <a:rPr dirty="0" baseline="1122" sz="7425" b="1">
                <a:latin typeface="Bradley Hand"/>
                <a:cs typeface="Bradley Hand"/>
              </a:rPr>
              <a:t>very</a:t>
            </a:r>
            <a:r>
              <a:rPr dirty="0" baseline="1122" sz="7425" spc="-247" b="1">
                <a:latin typeface="Bradley Hand"/>
                <a:cs typeface="Bradley Hand"/>
              </a:rPr>
              <a:t> </a:t>
            </a:r>
            <a:r>
              <a:rPr dirty="0" sz="4950" spc="-10" b="1">
                <a:latin typeface="Bradley Hand"/>
                <a:cs typeface="Bradley Hand"/>
              </a:rPr>
              <a:t>simple…)</a:t>
            </a:r>
            <a:endParaRPr sz="4950">
              <a:latin typeface="Bradley Hand"/>
              <a:cs typeface="Bradley Hand"/>
            </a:endParaRPr>
          </a:p>
          <a:p>
            <a:pPr marL="400050" marR="356870" indent="-387985">
              <a:lnSpc>
                <a:spcPts val="8240"/>
              </a:lnSpc>
              <a:spcBef>
                <a:spcPts val="1050"/>
              </a:spcBef>
            </a:pPr>
            <a:r>
              <a:rPr dirty="0" sz="7000" spc="400"/>
              <a:t>“If</a:t>
            </a:r>
            <a:r>
              <a:rPr dirty="0" sz="7000" spc="-695"/>
              <a:t> </a:t>
            </a:r>
            <a:r>
              <a:rPr dirty="0" sz="7000" spc="175"/>
              <a:t>you</a:t>
            </a:r>
            <a:r>
              <a:rPr dirty="0" sz="7000" spc="-695"/>
              <a:t> </a:t>
            </a:r>
            <a:r>
              <a:rPr dirty="0" sz="7000" spc="90"/>
              <a:t>can</a:t>
            </a:r>
            <a:r>
              <a:rPr dirty="0" sz="7000" spc="-690"/>
              <a:t> </a:t>
            </a:r>
            <a:r>
              <a:rPr dirty="0" sz="7000" spc="175"/>
              <a:t>build</a:t>
            </a:r>
            <a:r>
              <a:rPr dirty="0" sz="7000" spc="-695"/>
              <a:t> </a:t>
            </a:r>
            <a:r>
              <a:rPr dirty="0" sz="7000" spc="-45"/>
              <a:t>a</a:t>
            </a:r>
            <a:r>
              <a:rPr dirty="0" sz="7000" spc="-695"/>
              <a:t> </a:t>
            </a:r>
            <a:r>
              <a:rPr dirty="0" sz="7000" spc="80">
                <a:solidFill>
                  <a:srgbClr val="00A2FF"/>
                </a:solidFill>
              </a:rPr>
              <a:t>simple</a:t>
            </a:r>
            <a:r>
              <a:rPr dirty="0" sz="7000" spc="-690">
                <a:solidFill>
                  <a:srgbClr val="00A2FF"/>
                </a:solidFill>
              </a:rPr>
              <a:t> </a:t>
            </a:r>
            <a:r>
              <a:rPr dirty="0" sz="7000">
                <a:solidFill>
                  <a:srgbClr val="00A2FF"/>
                </a:solidFill>
              </a:rPr>
              <a:t>rule-</a:t>
            </a:r>
            <a:r>
              <a:rPr dirty="0" sz="7000" spc="110">
                <a:solidFill>
                  <a:srgbClr val="00A2FF"/>
                </a:solidFill>
              </a:rPr>
              <a:t>based</a:t>
            </a:r>
            <a:r>
              <a:rPr dirty="0" sz="7000" spc="-695">
                <a:solidFill>
                  <a:srgbClr val="00A2FF"/>
                </a:solidFill>
              </a:rPr>
              <a:t> </a:t>
            </a:r>
            <a:r>
              <a:rPr dirty="0" sz="7000" spc="95"/>
              <a:t>system </a:t>
            </a:r>
            <a:r>
              <a:rPr dirty="0" sz="7000" spc="415"/>
              <a:t>that</a:t>
            </a:r>
            <a:r>
              <a:rPr dirty="0" sz="7000" spc="-680"/>
              <a:t> </a:t>
            </a:r>
            <a:r>
              <a:rPr dirty="0" sz="7000" spc="204"/>
              <a:t>doesn’t</a:t>
            </a:r>
            <a:r>
              <a:rPr dirty="0" sz="7000" spc="-675"/>
              <a:t> </a:t>
            </a:r>
            <a:r>
              <a:rPr dirty="0" sz="7000" spc="114"/>
              <a:t>require</a:t>
            </a:r>
            <a:r>
              <a:rPr dirty="0" sz="7000" spc="-675"/>
              <a:t> </a:t>
            </a:r>
            <a:r>
              <a:rPr dirty="0" sz="7000" spc="95"/>
              <a:t>machine</a:t>
            </a:r>
            <a:r>
              <a:rPr dirty="0" sz="7000" spc="-675"/>
              <a:t> </a:t>
            </a:r>
            <a:r>
              <a:rPr dirty="0" sz="7000"/>
              <a:t>learning,</a:t>
            </a:r>
            <a:r>
              <a:rPr dirty="0" sz="7000" spc="-680"/>
              <a:t> </a:t>
            </a:r>
            <a:r>
              <a:rPr dirty="0" sz="7000" spc="350"/>
              <a:t>do </a:t>
            </a:r>
            <a:r>
              <a:rPr dirty="0" sz="7000" spc="335"/>
              <a:t>th</a:t>
            </a:r>
            <a:r>
              <a:rPr dirty="0" sz="7000" spc="190"/>
              <a:t>a</a:t>
            </a:r>
            <a:r>
              <a:rPr dirty="0" sz="7000" spc="405"/>
              <a:t>t</a:t>
            </a:r>
            <a:r>
              <a:rPr dirty="0" sz="7000" spc="-500"/>
              <a:t>.</a:t>
            </a:r>
            <a:r>
              <a:rPr dirty="0" sz="7000" spc="455"/>
              <a:t>”</a:t>
            </a:r>
            <a:endParaRPr sz="7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00_pytorch_and_deep_learning_fundamentals</dc:title>
  <dcterms:created xsi:type="dcterms:W3CDTF">2023-01-27T05:51:35Z</dcterms:created>
  <dcterms:modified xsi:type="dcterms:W3CDTF">2023-01-27T05:51:35Z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2023-01-27T00:00:00Z</vt:filetime>
  </property>
  <property fmtid="{D5CDD505-2E9C-101B-9397-08002B2CF9AE}" pid="5" name="Producer">
    <vt:lpwstr>macOS Version 12.1 (Build 21C52) Quartz PDFContext</vt:lpwstr>
  </property>
</Properties>
</file>